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3" name="Shape 123"/>
          <p:cNvSpPr/>
          <p:nvPr>
            <p:ph type="sldImg"/>
          </p:nvPr>
        </p:nvSpPr>
        <p:spPr>
          <a:xfrm>
            <a:off x="1143000" y="685800"/>
            <a:ext cx="4572000" cy="3429000"/>
          </a:xfrm>
          <a:prstGeom prst="rect">
            <a:avLst/>
          </a:prstGeom>
        </p:spPr>
        <p:txBody>
          <a:bodyPr/>
          <a:lstStyle/>
          <a:p>
            <a:pPr/>
          </a:p>
        </p:txBody>
      </p:sp>
      <p:sp>
        <p:nvSpPr>
          <p:cNvPr id="124" name="Shape 12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等线"/>
      </a:defRPr>
    </a:lvl1pPr>
    <a:lvl2pPr indent="228600" latinLnBrk="0">
      <a:defRPr sz="1200">
        <a:latin typeface="+mj-lt"/>
        <a:ea typeface="+mj-ea"/>
        <a:cs typeface="+mj-cs"/>
        <a:sym typeface="等线"/>
      </a:defRPr>
    </a:lvl2pPr>
    <a:lvl3pPr indent="457200" latinLnBrk="0">
      <a:defRPr sz="1200">
        <a:latin typeface="+mj-lt"/>
        <a:ea typeface="+mj-ea"/>
        <a:cs typeface="+mj-cs"/>
        <a:sym typeface="等线"/>
      </a:defRPr>
    </a:lvl3pPr>
    <a:lvl4pPr indent="685800" latinLnBrk="0">
      <a:defRPr sz="1200">
        <a:latin typeface="+mj-lt"/>
        <a:ea typeface="+mj-ea"/>
        <a:cs typeface="+mj-cs"/>
        <a:sym typeface="等线"/>
      </a:defRPr>
    </a:lvl4pPr>
    <a:lvl5pPr indent="914400" latinLnBrk="0">
      <a:defRPr sz="1200">
        <a:latin typeface="+mj-lt"/>
        <a:ea typeface="+mj-ea"/>
        <a:cs typeface="+mj-cs"/>
        <a:sym typeface="等线"/>
      </a:defRPr>
    </a:lvl5pPr>
    <a:lvl6pPr indent="1143000" latinLnBrk="0">
      <a:defRPr sz="1200">
        <a:latin typeface="+mj-lt"/>
        <a:ea typeface="+mj-ea"/>
        <a:cs typeface="+mj-cs"/>
        <a:sym typeface="等线"/>
      </a:defRPr>
    </a:lvl6pPr>
    <a:lvl7pPr indent="1371600" latinLnBrk="0">
      <a:defRPr sz="1200">
        <a:latin typeface="+mj-lt"/>
        <a:ea typeface="+mj-ea"/>
        <a:cs typeface="+mj-cs"/>
        <a:sym typeface="等线"/>
      </a:defRPr>
    </a:lvl7pPr>
    <a:lvl8pPr indent="1600200" latinLnBrk="0">
      <a:defRPr sz="1200">
        <a:latin typeface="+mj-lt"/>
        <a:ea typeface="+mj-ea"/>
        <a:cs typeface="+mj-cs"/>
        <a:sym typeface="等线"/>
      </a:defRPr>
    </a:lvl8pPr>
    <a:lvl9pPr indent="1828800" latinLnBrk="0">
      <a:defRPr sz="1200">
        <a:latin typeface="+mj-lt"/>
        <a:ea typeface="+mj-ea"/>
        <a:cs typeface="+mj-cs"/>
        <a:sym typeface="等线"/>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幻灯片">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仅标题">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92" name="图片 7" descr="图片 7"/>
          <p:cNvPicPr>
            <a:picLocks noChangeAspect="1"/>
          </p:cNvPicPr>
          <p:nvPr/>
        </p:nvPicPr>
        <p:blipFill>
          <a:blip r:embed="rId3">
            <a:extLst/>
          </a:blip>
          <a:stretch>
            <a:fillRect/>
          </a:stretch>
        </p:blipFill>
        <p:spPr>
          <a:xfrm>
            <a:off x="188268" y="778951"/>
            <a:ext cx="11672032" cy="400957"/>
          </a:xfrm>
          <a:prstGeom prst="rect">
            <a:avLst/>
          </a:prstGeom>
          <a:ln w="12700">
            <a:miter lim="400000"/>
          </a:ln>
        </p:spPr>
      </p:pic>
      <p:sp>
        <p:nvSpPr>
          <p:cNvPr id="9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00" name="图片 7" descr="图片 7"/>
          <p:cNvPicPr>
            <a:picLocks noChangeAspect="1"/>
          </p:cNvPicPr>
          <p:nvPr/>
        </p:nvPicPr>
        <p:blipFill>
          <a:blip r:embed="rId3">
            <a:extLst/>
          </a:blip>
          <a:stretch>
            <a:fillRect/>
          </a:stretch>
        </p:blipFill>
        <p:spPr>
          <a:xfrm>
            <a:off x="188268" y="778951"/>
            <a:ext cx="11672032" cy="400957"/>
          </a:xfrm>
          <a:prstGeom prst="rect">
            <a:avLst/>
          </a:prstGeom>
          <a:ln w="12700">
            <a:miter lim="400000"/>
          </a:ln>
        </p:spPr>
      </p:pic>
      <p:sp>
        <p:nvSpPr>
          <p:cNvPr id="101" name="Slide Number"/>
          <p:cNvSpPr txBox="1"/>
          <p:nvPr>
            <p:ph type="sldNum" sz="quarter" idx="2"/>
          </p:nvPr>
        </p:nvSpPr>
        <p:spPr>
          <a:xfrm>
            <a:off x="8463948" y="6221732"/>
            <a:ext cx="273652" cy="269237"/>
          </a:xfrm>
          <a:prstGeom prst="rect">
            <a:avLst/>
          </a:prstGeom>
        </p:spPr>
        <p:txBody>
          <a:bodyPr lIns="45718" tIns="45718" rIns="45718" bIns="45718"/>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08" name="图片 7" descr="图片 7"/>
          <p:cNvPicPr>
            <a:picLocks noChangeAspect="1"/>
          </p:cNvPicPr>
          <p:nvPr/>
        </p:nvPicPr>
        <p:blipFill>
          <a:blip r:embed="rId3">
            <a:extLst/>
          </a:blip>
          <a:stretch>
            <a:fillRect/>
          </a:stretch>
        </p:blipFill>
        <p:spPr>
          <a:xfrm>
            <a:off x="188268" y="778951"/>
            <a:ext cx="11672032" cy="400957"/>
          </a:xfrm>
          <a:prstGeom prst="rect">
            <a:avLst/>
          </a:prstGeom>
          <a:ln w="12700">
            <a:miter lim="400000"/>
          </a:ln>
        </p:spPr>
      </p:pic>
      <p:sp>
        <p:nvSpPr>
          <p:cNvPr id="109" name="Slide Number"/>
          <p:cNvSpPr txBox="1"/>
          <p:nvPr>
            <p:ph type="sldNum" sz="quarter" idx="2"/>
          </p:nvPr>
        </p:nvSpPr>
        <p:spPr>
          <a:xfrm>
            <a:off x="8463948" y="6221732"/>
            <a:ext cx="273652" cy="269237"/>
          </a:xfrm>
          <a:prstGeom prst="rect">
            <a:avLst/>
          </a:prstGeom>
        </p:spPr>
        <p:txBody>
          <a:bodyPr lIns="45718" tIns="45718" rIns="45718" bIns="45718"/>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6" name="图片 7" descr="图片 7"/>
          <p:cNvPicPr>
            <a:picLocks noChangeAspect="1"/>
          </p:cNvPicPr>
          <p:nvPr/>
        </p:nvPicPr>
        <p:blipFill>
          <a:blip r:embed="rId3">
            <a:extLst/>
          </a:blip>
          <a:stretch>
            <a:fillRect/>
          </a:stretch>
        </p:blipFill>
        <p:spPr>
          <a:xfrm>
            <a:off x="188268" y="778951"/>
            <a:ext cx="11672032" cy="400957"/>
          </a:xfrm>
          <a:prstGeom prst="rect">
            <a:avLst/>
          </a:prstGeom>
          <a:ln w="12700">
            <a:miter lim="400000"/>
          </a:ln>
        </p:spPr>
      </p:pic>
      <p:sp>
        <p:nvSpPr>
          <p:cNvPr id="117" name="Slide Number"/>
          <p:cNvSpPr txBox="1"/>
          <p:nvPr>
            <p:ph type="sldNum" sz="quarter" idx="2"/>
          </p:nvPr>
        </p:nvSpPr>
        <p:spPr>
          <a:xfrm>
            <a:off x="8463948" y="6221732"/>
            <a:ext cx="273652" cy="269237"/>
          </a:xfrm>
          <a:prstGeom prst="rect">
            <a:avLst/>
          </a:prstGeom>
        </p:spPr>
        <p:txBody>
          <a:bodyPr lIns="45718" tIns="45718" rIns="45718" bIns="45718"/>
          <a:lstStyle>
            <a:lvl1pPr>
              <a:defRPr>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和内容">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标题">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两栏内容">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比较">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文本占位符 4"/>
          <p:cNvSpPr/>
          <p:nvPr>
            <p:ph type="body" sz="quarter" idx="13"/>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内容与标题">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文本占位符 3"/>
          <p:cNvSpPr/>
          <p:nvPr>
            <p:ph type="body" sz="quarter" idx="13"/>
          </p:nvPr>
        </p:nvSpPr>
        <p:spPr>
          <a:xfrm>
            <a:off x="839787" y="2057400"/>
            <a:ext cx="3932238"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图片与标题">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图片占位符 2"/>
          <p:cNvSpPr/>
          <p:nvPr>
            <p:ph type="pic" sz="half" idx="13"/>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等线 Light"/>
          <a:ea typeface="等线 Light"/>
          <a:cs typeface="等线 Light"/>
          <a:sym typeface="等线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等线"/>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等线"/>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等线"/>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等线"/>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等线"/>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等线"/>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等线"/>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等线"/>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mj-lt"/>
          <a:ea typeface="+mj-ea"/>
          <a:cs typeface="+mj-cs"/>
          <a:sym typeface="等线"/>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等线"/>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 Id="rId3"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 Id="rId3" Type="http://schemas.openxmlformats.org/officeDocument/2006/relationships/image" Target="../media/image3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 Id="rId3" Type="http://schemas.openxmlformats.org/officeDocument/2006/relationships/image" Target="../media/image3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37.png"/><Relationship Id="rId5" Type="http://schemas.openxmlformats.org/officeDocument/2006/relationships/image" Target="../media/image3.png"/><Relationship Id="rId6" Type="http://schemas.openxmlformats.org/officeDocument/2006/relationships/image" Target="../media/image24.png"/><Relationship Id="rId7" Type="http://schemas.openxmlformats.org/officeDocument/2006/relationships/image" Target="../media/image28.png"/><Relationship Id="rId8" Type="http://schemas.openxmlformats.org/officeDocument/2006/relationships/image" Target="../media/image31.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40.png"/><Relationship Id="rId12"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png"/><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 Id="rId3"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文本框 13"/>
          <p:cNvSpPr txBox="1"/>
          <p:nvPr/>
        </p:nvSpPr>
        <p:spPr>
          <a:xfrm>
            <a:off x="324853" y="343196"/>
            <a:ext cx="8790572"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Report</a:t>
            </a:r>
          </a:p>
        </p:txBody>
      </p:sp>
      <p:sp>
        <p:nvSpPr>
          <p:cNvPr id="127" name="Weekly Work Progress Report"/>
          <p:cNvSpPr txBox="1"/>
          <p:nvPr>
            <p:ph type="title" idx="4294967295"/>
          </p:nvPr>
        </p:nvSpPr>
        <p:spPr>
          <a:xfrm>
            <a:off x="734079" y="1802644"/>
            <a:ext cx="10580410" cy="2387603"/>
          </a:xfrm>
          <a:prstGeom prst="rect">
            <a:avLst/>
          </a:prstGeom>
        </p:spPr>
        <p:txBody>
          <a:bodyPr anchor="b"/>
          <a:lstStyle/>
          <a:p>
            <a:pPr algn="ctr" defTabSz="877823">
              <a:defRPr sz="5760">
                <a:solidFill>
                  <a:srgbClr val="FFFFFF"/>
                </a:solidFill>
              </a:defRPr>
            </a:pPr>
            <a:r>
              <a:t>Lane detection</a:t>
            </a:r>
          </a:p>
          <a:p>
            <a:pPr algn="ctr" defTabSz="877823">
              <a:defRPr sz="5760">
                <a:solidFill>
                  <a:srgbClr val="FFFFFF"/>
                </a:solidFill>
              </a:defRPr>
            </a:pPr>
          </a:p>
          <a:p>
            <a:pPr lvl="1" algn="ctr" defTabSz="877823">
              <a:defRPr sz="4800">
                <a:solidFill>
                  <a:srgbClr val="FFFFFF"/>
                </a:solidFill>
              </a:defRPr>
            </a:pPr>
            <a:r>
              <a:t>Line-CNN</a:t>
            </a:r>
          </a:p>
        </p:txBody>
      </p:sp>
      <p:sp>
        <p:nvSpPr>
          <p:cNvPr id="128" name="Felix Xie, Jacob Wu"/>
          <p:cNvSpPr txBox="1"/>
          <p:nvPr>
            <p:ph type="body" sz="quarter" idx="4294967295"/>
          </p:nvPr>
        </p:nvSpPr>
        <p:spPr>
          <a:xfrm>
            <a:off x="1778000" y="4719156"/>
            <a:ext cx="9144000" cy="1655762"/>
          </a:xfrm>
          <a:prstGeom prst="rect">
            <a:avLst/>
          </a:prstGeom>
        </p:spPr>
        <p:txBody>
          <a:bodyPr/>
          <a:lstStyle/>
          <a:p>
            <a:pPr marL="0" indent="0" algn="r">
              <a:buSzTx/>
              <a:buNone/>
              <a:defRPr sz="2400">
                <a:solidFill>
                  <a:srgbClr val="FFFFFF"/>
                </a:solidFill>
              </a:defRPr>
            </a:pPr>
            <a:r>
              <a:t>Yunzhi Nie</a:t>
            </a:r>
          </a:p>
          <a:p>
            <a:pPr marL="0" indent="0" algn="r">
              <a:buSzTx/>
              <a:buNone/>
              <a:defRPr sz="2400">
                <a:solidFill>
                  <a:srgbClr val="FFFFFF"/>
                </a:solidFill>
              </a:defRPr>
            </a:pPr>
            <a:r>
              <a:t>180940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pic>
        <p:nvPicPr>
          <p:cNvPr id="251" name="屏幕快照 2019-06-30 上午12.16.07.png" descr="屏幕快照 2019-06-30 上午12.16.07.png"/>
          <p:cNvPicPr>
            <a:picLocks noChangeAspect="1"/>
          </p:cNvPicPr>
          <p:nvPr/>
        </p:nvPicPr>
        <p:blipFill>
          <a:blip r:embed="rId2">
            <a:extLst/>
          </a:blip>
          <a:stretch>
            <a:fillRect/>
          </a:stretch>
        </p:blipFill>
        <p:spPr>
          <a:xfrm>
            <a:off x="533138" y="2419292"/>
            <a:ext cx="4749802" cy="774702"/>
          </a:xfrm>
          <a:prstGeom prst="rect">
            <a:avLst/>
          </a:prstGeom>
          <a:ln w="12700">
            <a:miter lim="400000"/>
          </a:ln>
        </p:spPr>
      </p:pic>
      <p:pic>
        <p:nvPicPr>
          <p:cNvPr id="252" name="屏幕快照 2019-06-30 上午12.16.35.png" descr="屏幕快照 2019-06-30 上午12.16.35.png"/>
          <p:cNvPicPr>
            <a:picLocks noChangeAspect="1"/>
          </p:cNvPicPr>
          <p:nvPr/>
        </p:nvPicPr>
        <p:blipFill>
          <a:blip r:embed="rId3">
            <a:extLst/>
          </a:blip>
          <a:stretch>
            <a:fillRect/>
          </a:stretch>
        </p:blipFill>
        <p:spPr>
          <a:xfrm>
            <a:off x="528824" y="3369173"/>
            <a:ext cx="5016503" cy="520702"/>
          </a:xfrm>
          <a:prstGeom prst="rect">
            <a:avLst/>
          </a:prstGeom>
          <a:ln w="12700">
            <a:miter lim="400000"/>
          </a:ln>
        </p:spPr>
      </p:pic>
      <p:sp>
        <p:nvSpPr>
          <p:cNvPr id="253" name="Loss Function:"/>
          <p:cNvSpPr txBox="1"/>
          <p:nvPr>
            <p:ph type="title" idx="4294967295"/>
          </p:nvPr>
        </p:nvSpPr>
        <p:spPr>
          <a:xfrm>
            <a:off x="474383" y="635263"/>
            <a:ext cx="5652580" cy="2159001"/>
          </a:xfrm>
          <a:prstGeom prst="rect">
            <a:avLst/>
          </a:prstGeom>
        </p:spPr>
        <p:txBody>
          <a:bodyPr lIns="50800" tIns="50800" rIns="50800" bIns="50800"/>
          <a:lstStyle>
            <a:lvl1pPr>
              <a:spcBef>
                <a:spcPts val="1000"/>
              </a:spcBef>
              <a:defRPr b="1" sz="2800">
                <a:solidFill>
                  <a:srgbClr val="FFFFFF"/>
                </a:solidFill>
                <a:latin typeface="+mj-lt"/>
                <a:ea typeface="+mj-ea"/>
                <a:cs typeface="+mj-cs"/>
                <a:sym typeface="等线"/>
              </a:defRPr>
            </a:lvl1pPr>
          </a:lstStyle>
          <a:p>
            <a:pPr/>
            <a:r>
              <a:t>Loss Function:</a:t>
            </a:r>
          </a:p>
        </p:txBody>
      </p:sp>
      <p:sp>
        <p:nvSpPr>
          <p:cNvPr id="254" name="For training Line-CNN, we assign a binary class label (of being a real traffic line or not) to each line proposal (straight ray). We assign a positive label to a line proposal Li if two requirements are satisfied: (i) it has a smallest distance D(Li , l j ) = d to a ground-truth traffic line l j , and (ii) d &lt; t_pos, where t_pos is a hyper-parameter to control the threshold of positive labels."/>
          <p:cNvSpPr txBox="1"/>
          <p:nvPr/>
        </p:nvSpPr>
        <p:spPr>
          <a:xfrm>
            <a:off x="468477" y="4344477"/>
            <a:ext cx="11111614" cy="119951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lnSpc>
                <a:spcPts val="3000"/>
              </a:lnSpc>
              <a:spcBef>
                <a:spcPts val="1200"/>
              </a:spcBef>
              <a:defRPr sz="1300">
                <a:solidFill>
                  <a:srgbClr val="A7A7A7"/>
                </a:solidFill>
                <a:latin typeface="Times"/>
                <a:ea typeface="Times"/>
                <a:cs typeface="Times"/>
                <a:sym typeface="Times"/>
              </a:defRPr>
            </a:pPr>
            <a:r>
              <a:t>For training Line-CNN, we assign a binary class label (of being a real traffic line or not) to each line proposal (straight ray). We assign a positive label to a line proposal </a:t>
            </a:r>
            <a:r>
              <a:rPr i="1"/>
              <a:t>L</a:t>
            </a:r>
            <a:r>
              <a:rPr baseline="-14061" i="1" sz="1000"/>
              <a:t>i </a:t>
            </a:r>
            <a:r>
              <a:t>if two requirements are satisfied: (i) it has a smallest distance </a:t>
            </a:r>
            <a:r>
              <a:rPr i="1"/>
              <a:t>D</a:t>
            </a:r>
            <a:r>
              <a:t>(</a:t>
            </a:r>
            <a:r>
              <a:rPr i="1"/>
              <a:t>L</a:t>
            </a:r>
            <a:r>
              <a:rPr baseline="-14061" i="1" sz="1000"/>
              <a:t>i </a:t>
            </a:r>
            <a:r>
              <a:t>, </a:t>
            </a:r>
            <a:r>
              <a:rPr i="1"/>
              <a:t>l </a:t>
            </a:r>
            <a:r>
              <a:rPr baseline="-14061" i="1" sz="1000"/>
              <a:t>j </a:t>
            </a:r>
            <a:r>
              <a:t>) = </a:t>
            </a:r>
            <a:r>
              <a:rPr i="1"/>
              <a:t>d </a:t>
            </a:r>
            <a:r>
              <a:t>to a ground-truth traffic line </a:t>
            </a:r>
            <a:r>
              <a:rPr i="1"/>
              <a:t>l </a:t>
            </a:r>
            <a:r>
              <a:rPr baseline="-14061" i="1" sz="1000"/>
              <a:t>j </a:t>
            </a:r>
            <a:r>
              <a:t>, and (ii) </a:t>
            </a:r>
            <a:r>
              <a:rPr i="1"/>
              <a:t>d </a:t>
            </a:r>
            <a:r>
              <a:t>&lt; </a:t>
            </a:r>
            <a:r>
              <a:rPr i="1"/>
              <a:t>t_pos</a:t>
            </a:r>
            <a:r>
              <a:t>, where </a:t>
            </a:r>
            <a:r>
              <a:rPr i="1"/>
              <a:t>t_pos </a:t>
            </a:r>
            <a:r>
              <a:t>is a hyper-parameter to control the threshold of positive labels.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pic>
        <p:nvPicPr>
          <p:cNvPr id="257" name="WechatIMG6.png" descr="WechatIMG6.png"/>
          <p:cNvPicPr>
            <a:picLocks noChangeAspect="1"/>
          </p:cNvPicPr>
          <p:nvPr/>
        </p:nvPicPr>
        <p:blipFill>
          <a:blip r:embed="rId2">
            <a:extLst/>
          </a:blip>
          <a:stretch>
            <a:fillRect/>
          </a:stretch>
        </p:blipFill>
        <p:spPr>
          <a:xfrm>
            <a:off x="2491487" y="1252262"/>
            <a:ext cx="7209026" cy="4055079"/>
          </a:xfrm>
          <a:prstGeom prst="rect">
            <a:avLst/>
          </a:prstGeom>
          <a:ln w="12700">
            <a:miter lim="400000"/>
          </a:ln>
        </p:spPr>
      </p:pic>
      <p:sp>
        <p:nvSpPr>
          <p:cNvPr id="258" name="Visualize all traffic lines from Tusimple’s dataset"/>
          <p:cNvSpPr txBox="1"/>
          <p:nvPr/>
        </p:nvSpPr>
        <p:spPr>
          <a:xfrm>
            <a:off x="2288252" y="5379694"/>
            <a:ext cx="7615493" cy="523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spcBef>
                <a:spcPts val="1000"/>
              </a:spcBef>
              <a:defRPr sz="2800">
                <a:solidFill>
                  <a:srgbClr val="FFFFFF"/>
                </a:solidFill>
              </a:defRPr>
            </a:lvl1pPr>
          </a:lstStyle>
          <a:p>
            <a:pPr/>
            <a:r>
              <a:t>Visualize all traffic lines from Tusimple’s dataset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矩形 20"/>
          <p:cNvSpPr/>
          <p:nvPr/>
        </p:nvSpPr>
        <p:spPr>
          <a:xfrm>
            <a:off x="1384630" y="2954392"/>
            <a:ext cx="2872578" cy="1817419"/>
          </a:xfrm>
          <a:prstGeom prst="rect">
            <a:avLst/>
          </a:prstGeom>
          <a:solidFill>
            <a:srgbClr val="FFFFFF"/>
          </a:solidFill>
          <a:ln w="25400">
            <a:solidFill>
              <a:srgbClr val="7C7C7C"/>
            </a:solidFill>
          </a:ln>
        </p:spPr>
        <p:txBody>
          <a:bodyPr lIns="45718" tIns="45718" rIns="45718" bIns="45718" anchor="ctr"/>
          <a:lstStyle/>
          <a:p>
            <a:pPr>
              <a:defRPr>
                <a:latin typeface="+mn-lt"/>
                <a:ea typeface="+mn-ea"/>
                <a:cs typeface="+mn-cs"/>
                <a:sym typeface="Helvetica"/>
              </a:defRPr>
            </a:pPr>
          </a:p>
        </p:txBody>
      </p:sp>
      <p:sp>
        <p:nvSpPr>
          <p:cNvPr id="261" name="矩形 19"/>
          <p:cNvSpPr/>
          <p:nvPr/>
        </p:nvSpPr>
        <p:spPr>
          <a:xfrm>
            <a:off x="5665713" y="4544424"/>
            <a:ext cx="6339209" cy="2080929"/>
          </a:xfrm>
          <a:prstGeom prst="rect">
            <a:avLst/>
          </a:prstGeom>
          <a:solidFill>
            <a:srgbClr val="FFFFFF"/>
          </a:solidFill>
          <a:ln w="25400">
            <a:solidFill>
              <a:srgbClr val="7C7C7C"/>
            </a:solidFill>
          </a:ln>
        </p:spPr>
        <p:txBody>
          <a:bodyPr lIns="45718" tIns="45718" rIns="45718" bIns="45718" anchor="ctr"/>
          <a:lstStyle/>
          <a:p>
            <a:pPr>
              <a:defRPr>
                <a:latin typeface="+mn-lt"/>
                <a:ea typeface="+mn-ea"/>
                <a:cs typeface="+mn-cs"/>
                <a:sym typeface="Helvetica"/>
              </a:defRPr>
            </a:pPr>
          </a:p>
        </p:txBody>
      </p:sp>
      <p:sp>
        <p:nvSpPr>
          <p:cNvPr id="262" name="矩形 18"/>
          <p:cNvSpPr/>
          <p:nvPr/>
        </p:nvSpPr>
        <p:spPr>
          <a:xfrm>
            <a:off x="5665713" y="1060771"/>
            <a:ext cx="3216481" cy="5568629"/>
          </a:xfrm>
          <a:prstGeom prst="rect">
            <a:avLst/>
          </a:prstGeom>
          <a:solidFill>
            <a:srgbClr val="FFFFFF"/>
          </a:solidFill>
          <a:ln w="25400">
            <a:solidFill>
              <a:srgbClr val="7C7C7C"/>
            </a:solidFill>
          </a:ln>
        </p:spPr>
        <p:txBody>
          <a:bodyPr lIns="45718" tIns="45718" rIns="45718" bIns="45718" anchor="ctr"/>
          <a:lstStyle/>
          <a:p>
            <a:pPr>
              <a:defRPr>
                <a:latin typeface="+mn-lt"/>
                <a:ea typeface="+mn-ea"/>
                <a:cs typeface="+mn-cs"/>
                <a:sym typeface="Helvetica"/>
              </a:defRPr>
            </a:pPr>
          </a:p>
        </p:txBody>
      </p:sp>
      <p:sp>
        <p:nvSpPr>
          <p:cNvPr id="263"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My implementation</a:t>
            </a:r>
          </a:p>
        </p:txBody>
      </p:sp>
      <p:pic>
        <p:nvPicPr>
          <p:cNvPr id="264" name="图片 7" descr="图片 7"/>
          <p:cNvPicPr>
            <a:picLocks noChangeAspect="1"/>
          </p:cNvPicPr>
          <p:nvPr/>
        </p:nvPicPr>
        <p:blipFill>
          <a:blip r:embed="rId2">
            <a:extLst/>
          </a:blip>
          <a:stretch>
            <a:fillRect/>
          </a:stretch>
        </p:blipFill>
        <p:spPr>
          <a:xfrm>
            <a:off x="9041589" y="4791897"/>
            <a:ext cx="2833916" cy="1594078"/>
          </a:xfrm>
          <a:prstGeom prst="rect">
            <a:avLst/>
          </a:prstGeom>
          <a:ln w="12700">
            <a:miter lim="400000"/>
          </a:ln>
        </p:spPr>
      </p:pic>
      <p:pic>
        <p:nvPicPr>
          <p:cNvPr id="265" name="图片 9" descr="图片 9"/>
          <p:cNvPicPr>
            <a:picLocks noChangeAspect="1"/>
          </p:cNvPicPr>
          <p:nvPr/>
        </p:nvPicPr>
        <p:blipFill>
          <a:blip r:embed="rId3">
            <a:extLst/>
          </a:blip>
          <a:stretch>
            <a:fillRect/>
          </a:stretch>
        </p:blipFill>
        <p:spPr>
          <a:xfrm>
            <a:off x="1588080" y="3169629"/>
            <a:ext cx="2465678" cy="1386946"/>
          </a:xfrm>
          <a:prstGeom prst="rect">
            <a:avLst/>
          </a:prstGeom>
          <a:ln w="12700">
            <a:miter lim="400000"/>
          </a:ln>
        </p:spPr>
      </p:pic>
      <p:pic>
        <p:nvPicPr>
          <p:cNvPr id="266" name="图片 11" descr="图片 11"/>
          <p:cNvPicPr>
            <a:picLocks noChangeAspect="1"/>
          </p:cNvPicPr>
          <p:nvPr/>
        </p:nvPicPr>
        <p:blipFill>
          <a:blip r:embed="rId4">
            <a:extLst/>
          </a:blip>
          <a:stretch>
            <a:fillRect/>
          </a:stretch>
        </p:blipFill>
        <p:spPr>
          <a:xfrm>
            <a:off x="5871986" y="1210547"/>
            <a:ext cx="2833915" cy="1594076"/>
          </a:xfrm>
          <a:prstGeom prst="rect">
            <a:avLst/>
          </a:prstGeom>
          <a:ln w="12700">
            <a:miter lim="400000"/>
          </a:ln>
        </p:spPr>
      </p:pic>
      <p:pic>
        <p:nvPicPr>
          <p:cNvPr id="267" name="图片 13" descr="图片 13"/>
          <p:cNvPicPr>
            <a:picLocks noChangeAspect="1"/>
          </p:cNvPicPr>
          <p:nvPr/>
        </p:nvPicPr>
        <p:blipFill>
          <a:blip r:embed="rId5">
            <a:extLst/>
          </a:blip>
          <a:stretch>
            <a:fillRect/>
          </a:stretch>
        </p:blipFill>
        <p:spPr>
          <a:xfrm>
            <a:off x="5871986" y="4763584"/>
            <a:ext cx="2833916" cy="1594078"/>
          </a:xfrm>
          <a:prstGeom prst="rect">
            <a:avLst/>
          </a:prstGeom>
          <a:ln w="12700">
            <a:miter lim="400000"/>
          </a:ln>
        </p:spPr>
      </p:pic>
      <p:pic>
        <p:nvPicPr>
          <p:cNvPr id="268" name="图片 15" descr="图片 15"/>
          <p:cNvPicPr>
            <a:picLocks noChangeAspect="1"/>
          </p:cNvPicPr>
          <p:nvPr/>
        </p:nvPicPr>
        <p:blipFill>
          <a:blip r:embed="rId6">
            <a:extLst/>
          </a:blip>
          <a:stretch>
            <a:fillRect/>
          </a:stretch>
        </p:blipFill>
        <p:spPr>
          <a:xfrm>
            <a:off x="5871986" y="2911669"/>
            <a:ext cx="2833915" cy="1594078"/>
          </a:xfrm>
          <a:prstGeom prst="rect">
            <a:avLst/>
          </a:prstGeom>
          <a:ln w="12700">
            <a:miter lim="400000"/>
          </a:ln>
        </p:spPr>
      </p:pic>
      <p:sp>
        <p:nvSpPr>
          <p:cNvPr id="269" name="Example of the representation of one line:"/>
          <p:cNvSpPr txBox="1"/>
          <p:nvPr/>
        </p:nvSpPr>
        <p:spPr>
          <a:xfrm>
            <a:off x="202240" y="1060771"/>
            <a:ext cx="5424915" cy="16357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lnSpc>
                <a:spcPct val="90000"/>
              </a:lnSpc>
              <a:spcBef>
                <a:spcPts val="1000"/>
              </a:spcBef>
              <a:defRPr b="1" sz="2800">
                <a:solidFill>
                  <a:srgbClr val="FFFFFF"/>
                </a:solidFill>
              </a:defRPr>
            </a:pPr>
            <a:r>
              <a:t>Image Augmentation</a:t>
            </a:r>
            <a:r>
              <a:rPr b="0"/>
              <a:t> </a:t>
            </a:r>
            <a:r>
              <a:t>with</a:t>
            </a:r>
            <a:r>
              <a:rPr b="0"/>
              <a:t> </a:t>
            </a:r>
            <a:r>
              <a:t>label:</a:t>
            </a:r>
          </a:p>
        </p:txBody>
      </p:sp>
      <p:sp>
        <p:nvSpPr>
          <p:cNvPr id="270" name="右箭头 21"/>
          <p:cNvSpPr/>
          <p:nvPr/>
        </p:nvSpPr>
        <p:spPr>
          <a:xfrm>
            <a:off x="4460656" y="3672589"/>
            <a:ext cx="800893" cy="322397"/>
          </a:xfrm>
          <a:prstGeom prst="rightArrow">
            <a:avLst>
              <a:gd name="adj1" fmla="val 50000"/>
              <a:gd name="adj2" fmla="val 50000"/>
            </a:avLst>
          </a:prstGeom>
          <a:solidFill>
            <a:srgbClr val="FFFFFF"/>
          </a:solidFill>
          <a:ln w="25400">
            <a:solidFill>
              <a:srgbClr val="7C7C7C"/>
            </a:solidFill>
          </a:ln>
        </p:spPr>
        <p:txBody>
          <a:bodyPr lIns="45718" tIns="45718" rIns="45718" bIns="45718" anchor="ctr"/>
          <a:lstStyle/>
          <a:p>
            <a:pPr>
              <a:defRPr>
                <a:latin typeface="+mn-lt"/>
                <a:ea typeface="+mn-ea"/>
                <a:cs typeface="+mn-cs"/>
                <a:sym typeface="Helvetica"/>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400">
                <a:solidFill>
                  <a:srgbClr val="FFC030"/>
                </a:solidFill>
                <a:latin typeface="Source Han Sans SC"/>
                <a:ea typeface="Source Han Sans SC"/>
                <a:cs typeface="Source Han Sans SC"/>
                <a:sym typeface="Source Han Sans SC"/>
              </a:defRPr>
            </a:pPr>
            <a:r>
              <a:t>Corresponding anchor</a:t>
            </a:r>
            <a:r>
              <a:t> </a:t>
            </a:r>
            <a:r>
              <a:t>with Data</a:t>
            </a:r>
            <a:r>
              <a:t> </a:t>
            </a:r>
            <a:r>
              <a:t>Augmentation</a:t>
            </a:r>
          </a:p>
        </p:txBody>
      </p:sp>
      <p:pic>
        <p:nvPicPr>
          <p:cNvPr id="273" name="图片 2" descr="图片 2"/>
          <p:cNvPicPr>
            <a:picLocks noChangeAspect="1"/>
          </p:cNvPicPr>
          <p:nvPr/>
        </p:nvPicPr>
        <p:blipFill>
          <a:blip r:embed="rId2">
            <a:extLst/>
          </a:blip>
          <a:stretch>
            <a:fillRect/>
          </a:stretch>
        </p:blipFill>
        <p:spPr>
          <a:xfrm>
            <a:off x="722086" y="2514600"/>
            <a:ext cx="3251201" cy="1828800"/>
          </a:xfrm>
          <a:prstGeom prst="rect">
            <a:avLst/>
          </a:prstGeom>
          <a:ln w="12700">
            <a:miter lim="400000"/>
          </a:ln>
        </p:spPr>
      </p:pic>
      <p:pic>
        <p:nvPicPr>
          <p:cNvPr id="274" name="图片 12" descr="图片 12"/>
          <p:cNvPicPr>
            <a:picLocks noChangeAspect="1"/>
          </p:cNvPicPr>
          <p:nvPr/>
        </p:nvPicPr>
        <p:blipFill>
          <a:blip r:embed="rId3">
            <a:extLst/>
          </a:blip>
          <a:stretch>
            <a:fillRect/>
          </a:stretch>
        </p:blipFill>
        <p:spPr>
          <a:xfrm>
            <a:off x="4365171" y="2514600"/>
            <a:ext cx="3251201" cy="1828800"/>
          </a:xfrm>
          <a:prstGeom prst="rect">
            <a:avLst/>
          </a:prstGeom>
          <a:ln w="12700">
            <a:miter lim="400000"/>
          </a:ln>
        </p:spPr>
      </p:pic>
      <p:pic>
        <p:nvPicPr>
          <p:cNvPr id="275" name="图片 20" descr="图片 20"/>
          <p:cNvPicPr>
            <a:picLocks noChangeAspect="1"/>
          </p:cNvPicPr>
          <p:nvPr/>
        </p:nvPicPr>
        <p:blipFill>
          <a:blip r:embed="rId4">
            <a:extLst/>
          </a:blip>
          <a:stretch>
            <a:fillRect/>
          </a:stretch>
        </p:blipFill>
        <p:spPr>
          <a:xfrm>
            <a:off x="8008256" y="2514600"/>
            <a:ext cx="3251201" cy="18288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文本框 13"/>
          <p:cNvSpPr txBox="1"/>
          <p:nvPr/>
        </p:nvSpPr>
        <p:spPr>
          <a:xfrm>
            <a:off x="13684" y="30964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sp>
        <p:nvSpPr>
          <p:cNvPr id="278" name="文本框 21"/>
          <p:cNvSpPr txBox="1"/>
          <p:nvPr/>
        </p:nvSpPr>
        <p:spPr>
          <a:xfrm>
            <a:off x="13684" y="1913509"/>
            <a:ext cx="1183988"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a:solidFill>
                  <a:srgbClr val="FFFFFF"/>
                </a:solidFill>
              </a:defRPr>
            </a:pPr>
            <a:r>
              <a:t>Ground Truth</a:t>
            </a:r>
          </a:p>
          <a:p>
            <a:pPr algn="r">
              <a:defRPr>
                <a:solidFill>
                  <a:srgbClr val="FFFFFF"/>
                </a:solidFill>
              </a:defRPr>
            </a:pPr>
          </a:p>
          <a:p>
            <a:pPr algn="r">
              <a:defRPr>
                <a:solidFill>
                  <a:srgbClr val="FFFFFF"/>
                </a:solidFill>
              </a:defRPr>
            </a:pPr>
          </a:p>
          <a:p>
            <a:pPr algn="r">
              <a:defRPr>
                <a:solidFill>
                  <a:srgbClr val="FFFFFF"/>
                </a:solidFill>
              </a:defRPr>
            </a:pPr>
          </a:p>
          <a:p>
            <a:pPr algn="r">
              <a:defRPr>
                <a:solidFill>
                  <a:srgbClr val="FFFFFF"/>
                </a:solidFill>
              </a:defRPr>
            </a:pPr>
          </a:p>
          <a:p>
            <a:pPr algn="r">
              <a:defRPr>
                <a:solidFill>
                  <a:srgbClr val="FFFFFF"/>
                </a:solidFill>
              </a:defRPr>
            </a:pPr>
            <a:r>
              <a:t>Predicted</a:t>
            </a:r>
          </a:p>
          <a:p>
            <a:pPr algn="r">
              <a:defRPr>
                <a:solidFill>
                  <a:srgbClr val="FFFFFF"/>
                </a:solidFill>
              </a:defRPr>
            </a:pPr>
          </a:p>
          <a:p>
            <a:pPr algn="r">
              <a:defRPr>
                <a:solidFill>
                  <a:srgbClr val="FFFFFF"/>
                </a:solidFill>
              </a:defRPr>
            </a:pPr>
          </a:p>
          <a:p>
            <a:pPr algn="r">
              <a:defRPr>
                <a:solidFill>
                  <a:srgbClr val="FFFFFF"/>
                </a:solidFill>
              </a:defRPr>
            </a:pPr>
          </a:p>
          <a:p>
            <a:pPr algn="r">
              <a:defRPr>
                <a:solidFill>
                  <a:srgbClr val="FFFFFF"/>
                </a:solidFill>
              </a:defRPr>
            </a:pPr>
          </a:p>
          <a:p>
            <a:pPr algn="r">
              <a:defRPr>
                <a:solidFill>
                  <a:srgbClr val="FFFFFF"/>
                </a:solidFill>
              </a:defRPr>
            </a:pPr>
          </a:p>
          <a:p>
            <a:pPr algn="r">
              <a:defRPr>
                <a:solidFill>
                  <a:srgbClr val="FFFFFF"/>
                </a:solidFill>
              </a:defRPr>
            </a:pPr>
            <a:r>
              <a:t>NMS</a:t>
            </a:r>
          </a:p>
        </p:txBody>
      </p:sp>
      <p:pic>
        <p:nvPicPr>
          <p:cNvPr id="279" name="图片 5" descr="图片 5"/>
          <p:cNvPicPr>
            <a:picLocks noChangeAspect="1"/>
          </p:cNvPicPr>
          <p:nvPr/>
        </p:nvPicPr>
        <p:blipFill>
          <a:blip r:embed="rId2">
            <a:extLst/>
          </a:blip>
          <a:stretch>
            <a:fillRect/>
          </a:stretch>
        </p:blipFill>
        <p:spPr>
          <a:xfrm>
            <a:off x="4886893" y="4335503"/>
            <a:ext cx="3525296" cy="1982980"/>
          </a:xfrm>
          <a:prstGeom prst="rect">
            <a:avLst/>
          </a:prstGeom>
          <a:ln w="12700">
            <a:miter lim="400000"/>
          </a:ln>
        </p:spPr>
      </p:pic>
      <p:pic>
        <p:nvPicPr>
          <p:cNvPr id="280" name="图片 9" descr="图片 9"/>
          <p:cNvPicPr>
            <a:picLocks noChangeAspect="1"/>
          </p:cNvPicPr>
          <p:nvPr/>
        </p:nvPicPr>
        <p:blipFill>
          <a:blip r:embed="rId3">
            <a:extLst/>
          </a:blip>
          <a:stretch>
            <a:fillRect/>
          </a:stretch>
        </p:blipFill>
        <p:spPr>
          <a:xfrm>
            <a:off x="1270642" y="4320342"/>
            <a:ext cx="3472899" cy="1953507"/>
          </a:xfrm>
          <a:prstGeom prst="rect">
            <a:avLst/>
          </a:prstGeom>
          <a:ln w="12700">
            <a:miter lim="400000"/>
          </a:ln>
        </p:spPr>
      </p:pic>
      <p:pic>
        <p:nvPicPr>
          <p:cNvPr id="281" name="图片 13" descr="图片 13"/>
          <p:cNvPicPr>
            <a:picLocks noChangeAspect="1"/>
          </p:cNvPicPr>
          <p:nvPr/>
        </p:nvPicPr>
        <p:blipFill>
          <a:blip r:embed="rId4">
            <a:extLst/>
          </a:blip>
          <a:stretch>
            <a:fillRect/>
          </a:stretch>
        </p:blipFill>
        <p:spPr>
          <a:xfrm>
            <a:off x="8555543" y="4335505"/>
            <a:ext cx="3525295" cy="1982979"/>
          </a:xfrm>
          <a:prstGeom prst="rect">
            <a:avLst/>
          </a:prstGeom>
          <a:ln w="12700">
            <a:miter lim="400000"/>
          </a:ln>
        </p:spPr>
      </p:pic>
      <p:pic>
        <p:nvPicPr>
          <p:cNvPr id="282" name="图片 17" descr="图片 17"/>
          <p:cNvPicPr>
            <a:picLocks noChangeAspect="1"/>
          </p:cNvPicPr>
          <p:nvPr/>
        </p:nvPicPr>
        <p:blipFill>
          <a:blip r:embed="rId5">
            <a:extLst/>
          </a:blip>
          <a:stretch>
            <a:fillRect/>
          </a:stretch>
        </p:blipFill>
        <p:spPr>
          <a:xfrm>
            <a:off x="1270642" y="228319"/>
            <a:ext cx="3472899" cy="1953505"/>
          </a:xfrm>
          <a:prstGeom prst="rect">
            <a:avLst/>
          </a:prstGeom>
          <a:ln w="12700">
            <a:miter lim="400000"/>
          </a:ln>
        </p:spPr>
      </p:pic>
      <p:pic>
        <p:nvPicPr>
          <p:cNvPr id="283" name="图片 23" descr="图片 23"/>
          <p:cNvPicPr>
            <a:picLocks noChangeAspect="1"/>
          </p:cNvPicPr>
          <p:nvPr/>
        </p:nvPicPr>
        <p:blipFill>
          <a:blip r:embed="rId6">
            <a:extLst/>
          </a:blip>
          <a:stretch>
            <a:fillRect/>
          </a:stretch>
        </p:blipFill>
        <p:spPr>
          <a:xfrm>
            <a:off x="4886893" y="228317"/>
            <a:ext cx="3472900" cy="1953506"/>
          </a:xfrm>
          <a:prstGeom prst="rect">
            <a:avLst/>
          </a:prstGeom>
          <a:ln w="12700">
            <a:miter lim="400000"/>
          </a:ln>
        </p:spPr>
      </p:pic>
      <p:pic>
        <p:nvPicPr>
          <p:cNvPr id="284" name="图片 25" descr="图片 25"/>
          <p:cNvPicPr>
            <a:picLocks noChangeAspect="1"/>
          </p:cNvPicPr>
          <p:nvPr/>
        </p:nvPicPr>
        <p:blipFill>
          <a:blip r:embed="rId7">
            <a:extLst/>
          </a:blip>
          <a:stretch>
            <a:fillRect/>
          </a:stretch>
        </p:blipFill>
        <p:spPr>
          <a:xfrm>
            <a:off x="8518135" y="228316"/>
            <a:ext cx="3472899" cy="1953506"/>
          </a:xfrm>
          <a:prstGeom prst="rect">
            <a:avLst/>
          </a:prstGeom>
          <a:ln w="12700">
            <a:miter lim="400000"/>
          </a:ln>
        </p:spPr>
      </p:pic>
      <p:pic>
        <p:nvPicPr>
          <p:cNvPr id="285" name="图片 27" descr="图片 27"/>
          <p:cNvPicPr>
            <a:picLocks noChangeAspect="1"/>
          </p:cNvPicPr>
          <p:nvPr/>
        </p:nvPicPr>
        <p:blipFill>
          <a:blip r:embed="rId8">
            <a:extLst/>
          </a:blip>
          <a:stretch>
            <a:fillRect/>
          </a:stretch>
        </p:blipFill>
        <p:spPr>
          <a:xfrm>
            <a:off x="1270642" y="2269415"/>
            <a:ext cx="3472902" cy="1953508"/>
          </a:xfrm>
          <a:prstGeom prst="rect">
            <a:avLst/>
          </a:prstGeom>
          <a:ln w="12700">
            <a:miter lim="400000"/>
          </a:ln>
        </p:spPr>
      </p:pic>
      <p:pic>
        <p:nvPicPr>
          <p:cNvPr id="286" name="图片 29" descr="图片 29"/>
          <p:cNvPicPr>
            <a:picLocks noChangeAspect="1"/>
          </p:cNvPicPr>
          <p:nvPr/>
        </p:nvPicPr>
        <p:blipFill>
          <a:blip r:embed="rId9">
            <a:extLst/>
          </a:blip>
          <a:stretch>
            <a:fillRect/>
          </a:stretch>
        </p:blipFill>
        <p:spPr>
          <a:xfrm>
            <a:off x="4886893" y="2276996"/>
            <a:ext cx="3472903" cy="1953508"/>
          </a:xfrm>
          <a:prstGeom prst="rect">
            <a:avLst/>
          </a:prstGeom>
          <a:ln w="12700">
            <a:miter lim="400000"/>
          </a:ln>
        </p:spPr>
      </p:pic>
      <p:pic>
        <p:nvPicPr>
          <p:cNvPr id="287" name="图片 31" descr="图片 31"/>
          <p:cNvPicPr>
            <a:picLocks noChangeAspect="1"/>
          </p:cNvPicPr>
          <p:nvPr/>
        </p:nvPicPr>
        <p:blipFill>
          <a:blip r:embed="rId10">
            <a:extLst/>
          </a:blip>
          <a:stretch>
            <a:fillRect/>
          </a:stretch>
        </p:blipFill>
        <p:spPr>
          <a:xfrm>
            <a:off x="8523727" y="2254680"/>
            <a:ext cx="3525293" cy="198297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8" name="组合 20"/>
          <p:cNvGrpSpPr/>
          <p:nvPr/>
        </p:nvGrpSpPr>
        <p:grpSpPr>
          <a:xfrm>
            <a:off x="1373562" y="149904"/>
            <a:ext cx="10619040" cy="6599519"/>
            <a:chOff x="0" y="0"/>
            <a:chExt cx="10619038" cy="6599519"/>
          </a:xfrm>
        </p:grpSpPr>
        <p:pic>
          <p:nvPicPr>
            <p:cNvPr id="289" name="图片 2" descr="图片 2"/>
            <p:cNvPicPr>
              <a:picLocks noChangeAspect="1"/>
            </p:cNvPicPr>
            <p:nvPr/>
          </p:nvPicPr>
          <p:blipFill>
            <a:blip r:embed="rId2">
              <a:extLst/>
            </a:blip>
            <a:stretch>
              <a:fillRect/>
            </a:stretch>
          </p:blipFill>
          <p:spPr>
            <a:xfrm>
              <a:off x="3579050" y="2211047"/>
              <a:ext cx="3456053" cy="2136099"/>
            </a:xfrm>
            <a:prstGeom prst="rect">
              <a:avLst/>
            </a:prstGeom>
            <a:ln w="12700" cap="flat">
              <a:noFill/>
              <a:miter lim="400000"/>
            </a:ln>
            <a:effectLst/>
          </p:spPr>
        </p:pic>
        <p:pic>
          <p:nvPicPr>
            <p:cNvPr id="290" name="图片 4" descr="图片 4"/>
            <p:cNvPicPr>
              <a:picLocks noChangeAspect="1"/>
            </p:cNvPicPr>
            <p:nvPr/>
          </p:nvPicPr>
          <p:blipFill>
            <a:blip r:embed="rId3">
              <a:extLst/>
            </a:blip>
            <a:stretch>
              <a:fillRect/>
            </a:stretch>
          </p:blipFill>
          <p:spPr>
            <a:xfrm>
              <a:off x="7121985" y="2192310"/>
              <a:ext cx="3497053" cy="2136099"/>
            </a:xfrm>
            <a:prstGeom prst="rect">
              <a:avLst/>
            </a:prstGeom>
            <a:ln w="12700" cap="flat">
              <a:noFill/>
              <a:miter lim="400000"/>
            </a:ln>
            <a:effectLst/>
          </p:spPr>
        </p:pic>
        <p:pic>
          <p:nvPicPr>
            <p:cNvPr id="291" name="图片 6" descr="图片 6"/>
            <p:cNvPicPr>
              <a:picLocks noChangeAspect="1"/>
            </p:cNvPicPr>
            <p:nvPr/>
          </p:nvPicPr>
          <p:blipFill>
            <a:blip r:embed="rId4">
              <a:extLst/>
            </a:blip>
            <a:stretch>
              <a:fillRect/>
            </a:stretch>
          </p:blipFill>
          <p:spPr>
            <a:xfrm>
              <a:off x="0" y="2232566"/>
              <a:ext cx="3456053" cy="2136099"/>
            </a:xfrm>
            <a:prstGeom prst="rect">
              <a:avLst/>
            </a:prstGeom>
            <a:ln w="12700" cap="flat">
              <a:noFill/>
              <a:miter lim="400000"/>
            </a:ln>
            <a:effectLst/>
          </p:spPr>
        </p:pic>
        <p:pic>
          <p:nvPicPr>
            <p:cNvPr id="292" name="图片 8" descr="图片 8"/>
            <p:cNvPicPr>
              <a:picLocks noChangeAspect="1"/>
            </p:cNvPicPr>
            <p:nvPr/>
          </p:nvPicPr>
          <p:blipFill>
            <a:blip r:embed="rId5">
              <a:extLst/>
            </a:blip>
            <a:stretch>
              <a:fillRect/>
            </a:stretch>
          </p:blipFill>
          <p:spPr>
            <a:xfrm>
              <a:off x="40996" y="-1"/>
              <a:ext cx="3415248" cy="2110878"/>
            </a:xfrm>
            <a:prstGeom prst="rect">
              <a:avLst/>
            </a:prstGeom>
            <a:ln w="12700" cap="flat">
              <a:noFill/>
              <a:miter lim="400000"/>
            </a:ln>
            <a:effectLst/>
          </p:spPr>
        </p:pic>
        <p:pic>
          <p:nvPicPr>
            <p:cNvPr id="293" name="图片 10" descr="图片 10"/>
            <p:cNvPicPr>
              <a:picLocks noChangeAspect="1"/>
            </p:cNvPicPr>
            <p:nvPr/>
          </p:nvPicPr>
          <p:blipFill>
            <a:blip r:embed="rId6">
              <a:extLst/>
            </a:blip>
            <a:stretch>
              <a:fillRect/>
            </a:stretch>
          </p:blipFill>
          <p:spPr>
            <a:xfrm>
              <a:off x="3579050" y="-1"/>
              <a:ext cx="3456053" cy="2136100"/>
            </a:xfrm>
            <a:prstGeom prst="rect">
              <a:avLst/>
            </a:prstGeom>
            <a:ln w="12700" cap="flat">
              <a:noFill/>
              <a:miter lim="400000"/>
            </a:ln>
            <a:effectLst/>
          </p:spPr>
        </p:pic>
        <p:pic>
          <p:nvPicPr>
            <p:cNvPr id="294" name="图片 12" descr="图片 12"/>
            <p:cNvPicPr>
              <a:picLocks noChangeAspect="1"/>
            </p:cNvPicPr>
            <p:nvPr/>
          </p:nvPicPr>
          <p:blipFill>
            <a:blip r:embed="rId7">
              <a:extLst/>
            </a:blip>
            <a:stretch>
              <a:fillRect/>
            </a:stretch>
          </p:blipFill>
          <p:spPr>
            <a:xfrm>
              <a:off x="7121985" y="-1"/>
              <a:ext cx="3497054" cy="2136100"/>
            </a:xfrm>
            <a:prstGeom prst="rect">
              <a:avLst/>
            </a:prstGeom>
            <a:ln w="12700" cap="flat">
              <a:noFill/>
              <a:miter lim="400000"/>
            </a:ln>
            <a:effectLst/>
          </p:spPr>
        </p:pic>
        <p:pic>
          <p:nvPicPr>
            <p:cNvPr id="295" name="图片 14" descr="图片 14"/>
            <p:cNvPicPr>
              <a:picLocks noChangeAspect="1"/>
            </p:cNvPicPr>
            <p:nvPr/>
          </p:nvPicPr>
          <p:blipFill>
            <a:blip r:embed="rId8">
              <a:extLst/>
            </a:blip>
            <a:stretch>
              <a:fillRect/>
            </a:stretch>
          </p:blipFill>
          <p:spPr>
            <a:xfrm>
              <a:off x="0" y="4463420"/>
              <a:ext cx="3456053" cy="2136100"/>
            </a:xfrm>
            <a:prstGeom prst="rect">
              <a:avLst/>
            </a:prstGeom>
            <a:ln w="12700" cap="flat">
              <a:noFill/>
              <a:miter lim="400000"/>
            </a:ln>
            <a:effectLst/>
          </p:spPr>
        </p:pic>
        <p:pic>
          <p:nvPicPr>
            <p:cNvPr id="296" name="图片 16" descr="图片 16"/>
            <p:cNvPicPr>
              <a:picLocks noChangeAspect="1"/>
            </p:cNvPicPr>
            <p:nvPr/>
          </p:nvPicPr>
          <p:blipFill>
            <a:blip r:embed="rId9">
              <a:extLst/>
            </a:blip>
            <a:stretch>
              <a:fillRect/>
            </a:stretch>
          </p:blipFill>
          <p:spPr>
            <a:xfrm>
              <a:off x="3578859" y="4463420"/>
              <a:ext cx="3456053" cy="2136100"/>
            </a:xfrm>
            <a:prstGeom prst="rect">
              <a:avLst/>
            </a:prstGeom>
            <a:ln w="12700" cap="flat">
              <a:noFill/>
              <a:miter lim="400000"/>
            </a:ln>
            <a:effectLst/>
          </p:spPr>
        </p:pic>
        <p:pic>
          <p:nvPicPr>
            <p:cNvPr id="297" name="图片 18" descr="图片 18"/>
            <p:cNvPicPr>
              <a:picLocks noChangeAspect="1"/>
            </p:cNvPicPr>
            <p:nvPr/>
          </p:nvPicPr>
          <p:blipFill>
            <a:blip r:embed="rId10">
              <a:extLst/>
            </a:blip>
            <a:stretch>
              <a:fillRect/>
            </a:stretch>
          </p:blipFill>
          <p:spPr>
            <a:xfrm>
              <a:off x="7121986" y="4463420"/>
              <a:ext cx="3497053" cy="2136100"/>
            </a:xfrm>
            <a:prstGeom prst="rect">
              <a:avLst/>
            </a:prstGeom>
            <a:ln w="12700" cap="flat">
              <a:noFill/>
              <a:miter lim="400000"/>
            </a:ln>
            <a:effectLst/>
          </p:spPr>
        </p:pic>
      </p:grpSp>
      <p:sp>
        <p:nvSpPr>
          <p:cNvPr id="299" name="文本框 13"/>
          <p:cNvSpPr txBox="1"/>
          <p:nvPr/>
        </p:nvSpPr>
        <p:spPr>
          <a:xfrm>
            <a:off x="163280" y="271595"/>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sp>
        <p:nvSpPr>
          <p:cNvPr id="300" name="文本框 21"/>
          <p:cNvSpPr txBox="1"/>
          <p:nvPr/>
        </p:nvSpPr>
        <p:spPr>
          <a:xfrm>
            <a:off x="66768" y="1657289"/>
            <a:ext cx="1183988" cy="3723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a:solidFill>
                  <a:srgbClr val="FFFFFF"/>
                </a:solidFill>
              </a:defRPr>
            </a:pPr>
            <a:r>
              <a:t>Ground Truth</a:t>
            </a:r>
          </a:p>
          <a:p>
            <a:pPr algn="r">
              <a:defRPr>
                <a:solidFill>
                  <a:srgbClr val="FFFFFF"/>
                </a:solidFill>
              </a:defRPr>
            </a:pPr>
          </a:p>
          <a:p>
            <a:pPr algn="r">
              <a:defRPr>
                <a:solidFill>
                  <a:srgbClr val="FFFFFF"/>
                </a:solidFill>
              </a:defRPr>
            </a:pPr>
          </a:p>
          <a:p>
            <a:pPr algn="r">
              <a:defRPr>
                <a:solidFill>
                  <a:srgbClr val="FFFFFF"/>
                </a:solidFill>
              </a:defRPr>
            </a:pPr>
          </a:p>
          <a:p>
            <a:pPr algn="r">
              <a:defRPr>
                <a:solidFill>
                  <a:srgbClr val="FFFFFF"/>
                </a:solidFill>
              </a:defRPr>
            </a:pPr>
          </a:p>
          <a:p>
            <a:pPr algn="r">
              <a:defRPr>
                <a:solidFill>
                  <a:srgbClr val="FFFFFF"/>
                </a:solidFill>
              </a:defRPr>
            </a:pPr>
            <a:r>
              <a:t>Predicted</a:t>
            </a:r>
          </a:p>
          <a:p>
            <a:pPr algn="r">
              <a:defRPr>
                <a:solidFill>
                  <a:srgbClr val="FFFFFF"/>
                </a:solidFill>
              </a:defRPr>
            </a:pPr>
          </a:p>
          <a:p>
            <a:pPr algn="r">
              <a:defRPr>
                <a:solidFill>
                  <a:srgbClr val="FFFFFF"/>
                </a:solidFill>
              </a:defRPr>
            </a:pPr>
          </a:p>
          <a:p>
            <a:pPr algn="r">
              <a:defRPr>
                <a:solidFill>
                  <a:srgbClr val="FFFFFF"/>
                </a:solidFill>
              </a:defRPr>
            </a:pPr>
          </a:p>
          <a:p>
            <a:pPr algn="r">
              <a:defRPr>
                <a:solidFill>
                  <a:srgbClr val="FFFFFF"/>
                </a:solidFill>
              </a:defRPr>
            </a:pPr>
          </a:p>
          <a:p>
            <a:pPr algn="r">
              <a:defRPr>
                <a:solidFill>
                  <a:srgbClr val="FFFFFF"/>
                </a:solidFill>
              </a:defRPr>
            </a:pPr>
          </a:p>
          <a:p>
            <a:pPr algn="r">
              <a:defRPr>
                <a:solidFill>
                  <a:srgbClr val="FFFFFF"/>
                </a:solidFill>
              </a:defRPr>
            </a:pPr>
            <a:r>
              <a:t>NMS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WechatIMG1.png" descr="WechatIMG1.png"/>
          <p:cNvPicPr>
            <a:picLocks noChangeAspect="1"/>
          </p:cNvPicPr>
          <p:nvPr/>
        </p:nvPicPr>
        <p:blipFill>
          <a:blip r:embed="rId2">
            <a:extLst/>
          </a:blip>
          <a:stretch>
            <a:fillRect/>
          </a:stretch>
        </p:blipFill>
        <p:spPr>
          <a:xfrm>
            <a:off x="6554151" y="1924478"/>
            <a:ext cx="4967113" cy="2794002"/>
          </a:xfrm>
          <a:prstGeom prst="rect">
            <a:avLst/>
          </a:prstGeom>
          <a:ln w="12700">
            <a:miter lim="400000"/>
          </a:ln>
        </p:spPr>
      </p:pic>
      <p:pic>
        <p:nvPicPr>
          <p:cNvPr id="303" name="WechatIMG1(前后对比).png" descr="WechatIMG1(前后对比).png"/>
          <p:cNvPicPr>
            <a:picLocks noChangeAspect="1"/>
          </p:cNvPicPr>
          <p:nvPr/>
        </p:nvPicPr>
        <p:blipFill>
          <a:blip r:embed="rId3">
            <a:extLst/>
          </a:blip>
          <a:stretch>
            <a:fillRect/>
          </a:stretch>
        </p:blipFill>
        <p:spPr>
          <a:xfrm>
            <a:off x="781321" y="1924478"/>
            <a:ext cx="4583644" cy="2794002"/>
          </a:xfrm>
          <a:prstGeom prst="rect">
            <a:avLst/>
          </a:prstGeom>
          <a:ln w="12700">
            <a:miter lim="400000"/>
          </a:ln>
        </p:spPr>
      </p:pic>
      <p:sp>
        <p:nvSpPr>
          <p:cNvPr id="304"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sp>
        <p:nvSpPr>
          <p:cNvPr id="305" name="圆形"/>
          <p:cNvSpPr/>
          <p:nvPr/>
        </p:nvSpPr>
        <p:spPr>
          <a:xfrm>
            <a:off x="4921898" y="3291632"/>
            <a:ext cx="578711" cy="578711"/>
          </a:xfrm>
          <a:prstGeom prst="ellipse">
            <a:avLst/>
          </a:prstGeom>
          <a:ln w="38100">
            <a:solidFill>
              <a:srgbClr val="FF0C00"/>
            </a:solidFill>
          </a:ln>
        </p:spPr>
        <p:txBody>
          <a:bodyPr lIns="45718" tIns="45718" rIns="45718" bIns="45718" anchor="ctr"/>
          <a:lstStyle/>
          <a:p>
            <a:pPr>
              <a:defRPr>
                <a:latin typeface="+mn-lt"/>
                <a:ea typeface="+mn-ea"/>
                <a:cs typeface="+mn-cs"/>
                <a:sym typeface="Helvetica"/>
              </a:defRPr>
            </a:pPr>
          </a:p>
        </p:txBody>
      </p:sp>
      <p:sp>
        <p:nvSpPr>
          <p:cNvPr id="306" name="箭头"/>
          <p:cNvSpPr/>
          <p:nvPr/>
        </p:nvSpPr>
        <p:spPr>
          <a:xfrm>
            <a:off x="5728579" y="3253611"/>
            <a:ext cx="591410" cy="350777"/>
          </a:xfrm>
          <a:prstGeom prst="rightArrow">
            <a:avLst>
              <a:gd name="adj1" fmla="val 32000"/>
              <a:gd name="adj2" fmla="val 107904"/>
            </a:avLst>
          </a:prstGeom>
          <a:solidFill>
            <a:srgbClr val="A7A7A7"/>
          </a:solidFill>
          <a:ln w="25400">
            <a:solidFill>
              <a:srgbClr val="7C7C7C"/>
            </a:solidFill>
          </a:ln>
        </p:spPr>
        <p:txBody>
          <a:bodyPr lIns="45718" tIns="45718" rIns="45718" bIns="45718" anchor="ctr"/>
          <a:lstStyle/>
          <a:p>
            <a:pPr>
              <a:defRPr>
                <a:latin typeface="+mn-lt"/>
                <a:ea typeface="+mn-ea"/>
                <a:cs typeface="+mn-cs"/>
                <a:sym typeface="Helvetica"/>
              </a:defRPr>
            </a:pPr>
          </a:p>
        </p:txBody>
      </p:sp>
      <p:sp>
        <p:nvSpPr>
          <p:cNvPr id="307" name="Improving the regression result"/>
          <p:cNvSpPr txBox="1"/>
          <p:nvPr/>
        </p:nvSpPr>
        <p:spPr>
          <a:xfrm>
            <a:off x="3603001" y="5187415"/>
            <a:ext cx="4985997" cy="523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spcBef>
                <a:spcPts val="1000"/>
              </a:spcBef>
              <a:defRPr sz="2800">
                <a:solidFill>
                  <a:srgbClr val="FFFFFF"/>
                </a:solidFill>
              </a:defRPr>
            </a:lvl1pPr>
          </a:lstStyle>
          <a:p>
            <a:pPr/>
            <a:r>
              <a:t>Improving the regression result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sp>
        <p:nvSpPr>
          <p:cNvPr id="310" name="Result on TuSimple dataset"/>
          <p:cNvSpPr txBox="1"/>
          <p:nvPr/>
        </p:nvSpPr>
        <p:spPr>
          <a:xfrm>
            <a:off x="410487" y="1214282"/>
            <a:ext cx="4453118" cy="523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spcBef>
                <a:spcPts val="1000"/>
              </a:spcBef>
              <a:defRPr sz="2800">
                <a:solidFill>
                  <a:srgbClr val="FFFFFF"/>
                </a:solidFill>
              </a:defRPr>
            </a:lvl1pPr>
          </a:lstStyle>
          <a:p>
            <a:pPr/>
            <a:r>
              <a:t>Result on TuSimple dataset</a:t>
            </a:r>
          </a:p>
        </p:txBody>
      </p:sp>
      <p:graphicFrame>
        <p:nvGraphicFramePr>
          <p:cNvPr id="311" name="表格"/>
          <p:cNvGraphicFramePr/>
          <p:nvPr/>
        </p:nvGraphicFramePr>
        <p:xfrm>
          <a:off x="1907021" y="2540717"/>
          <a:ext cx="8234524" cy="2546262"/>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2058630"/>
                <a:gridCol w="2058630"/>
                <a:gridCol w="2058630"/>
                <a:gridCol w="2058630"/>
              </a:tblGrid>
              <a:tr h="636565">
                <a:tc>
                  <a:txBody>
                    <a:bodyPr/>
                    <a:lstStyle/>
                    <a:p>
                      <a:pPr indent="457200">
                        <a:defRPr b="0" sz="1800">
                          <a:solidFill>
                            <a:srgbClr val="000000"/>
                          </a:solidFill>
                        </a:defRPr>
                      </a:pPr>
                      <a:r>
                        <a:rPr b="1" sz="1200">
                          <a:solidFill>
                            <a:srgbClr val="FFFFFF"/>
                          </a:solidFill>
                          <a:latin typeface="+mn-lt"/>
                          <a:ea typeface="+mn-ea"/>
                          <a:cs typeface="+mn-cs"/>
                          <a:sym typeface="Helvetica"/>
                        </a:rPr>
                        <a:t>Solution From</a:t>
                      </a:r>
                    </a:p>
                  </a:txBody>
                  <a:tcPr marL="0" marR="0" marT="0" marB="0" anchor="t" anchorCtr="0" horzOverflow="overflow">
                    <a:solidFill>
                      <a:srgbClr val="7C7C7C"/>
                    </a:solidFill>
                  </a:tcPr>
                </a:tc>
                <a:tc>
                  <a:txBody>
                    <a:bodyPr/>
                    <a:lstStyle/>
                    <a:p>
                      <a:pPr indent="457200">
                        <a:defRPr b="0" sz="1800">
                          <a:solidFill>
                            <a:srgbClr val="000000"/>
                          </a:solidFill>
                        </a:defRPr>
                      </a:pPr>
                      <a:r>
                        <a:rPr b="1" sz="1200">
                          <a:solidFill>
                            <a:srgbClr val="FFFFFF"/>
                          </a:solidFill>
                          <a:latin typeface="+mn-lt"/>
                          <a:ea typeface="+mn-ea"/>
                          <a:cs typeface="+mn-cs"/>
                          <a:sym typeface="Helvetica"/>
                        </a:rPr>
                        <a:t>Accuracy</a:t>
                      </a:r>
                    </a:p>
                  </a:txBody>
                  <a:tcPr marL="0" marR="0" marT="0" marB="0" anchor="t" anchorCtr="0" horzOverflow="overflow">
                    <a:solidFill>
                      <a:srgbClr val="7C7C7C"/>
                    </a:solidFill>
                  </a:tcPr>
                </a:tc>
                <a:tc>
                  <a:txBody>
                    <a:bodyPr/>
                    <a:lstStyle/>
                    <a:p>
                      <a:pPr indent="457200">
                        <a:defRPr b="0" sz="1800">
                          <a:solidFill>
                            <a:srgbClr val="000000"/>
                          </a:solidFill>
                        </a:defRPr>
                      </a:pPr>
                      <a:r>
                        <a:rPr b="1" sz="1200">
                          <a:solidFill>
                            <a:srgbClr val="FFFFFF"/>
                          </a:solidFill>
                          <a:latin typeface="+mn-lt"/>
                          <a:ea typeface="+mn-ea"/>
                          <a:cs typeface="+mn-cs"/>
                          <a:sym typeface="Helvetica"/>
                        </a:rPr>
                        <a:t>FP</a:t>
                      </a:r>
                    </a:p>
                  </a:txBody>
                  <a:tcPr marL="0" marR="0" marT="0" marB="0" anchor="t" anchorCtr="0" horzOverflow="overflow">
                    <a:solidFill>
                      <a:srgbClr val="7C7C7C"/>
                    </a:solidFill>
                  </a:tcPr>
                </a:tc>
                <a:tc>
                  <a:txBody>
                    <a:bodyPr/>
                    <a:lstStyle/>
                    <a:p>
                      <a:pPr indent="457200">
                        <a:defRPr b="0" sz="1800">
                          <a:solidFill>
                            <a:srgbClr val="000000"/>
                          </a:solidFill>
                        </a:defRPr>
                      </a:pPr>
                      <a:r>
                        <a:rPr b="1" sz="1200">
                          <a:solidFill>
                            <a:srgbClr val="FFFFFF"/>
                          </a:solidFill>
                          <a:latin typeface="+mn-lt"/>
                          <a:ea typeface="+mn-ea"/>
                          <a:cs typeface="+mn-cs"/>
                          <a:sym typeface="Helvetica"/>
                        </a:rPr>
                        <a:t>FN</a:t>
                      </a:r>
                    </a:p>
                  </a:txBody>
                  <a:tcPr marL="0" marR="0" marT="0" marB="0" anchor="t" anchorCtr="0" horzOverflow="overflow">
                    <a:solidFill>
                      <a:srgbClr val="7C7C7C"/>
                    </a:solidFill>
                  </a:tcPr>
                </a:tc>
              </a:tr>
              <a:tr h="636565">
                <a:tc>
                  <a:txBody>
                    <a:bodyPr/>
                    <a:lstStyle/>
                    <a:p>
                      <a:pPr indent="457200">
                        <a:defRPr b="0" sz="1800">
                          <a:solidFill>
                            <a:srgbClr val="000000"/>
                          </a:solidFill>
                        </a:defRPr>
                      </a:pPr>
                      <a:r>
                        <a:rPr b="1" sz="1200">
                          <a:solidFill>
                            <a:srgbClr val="FFFFFF"/>
                          </a:solidFill>
                          <a:latin typeface="+mn-lt"/>
                          <a:ea typeface="+mn-ea"/>
                          <a:cs typeface="+mn-cs"/>
                          <a:sym typeface="Helvetica"/>
                        </a:rPr>
                        <a:t>L-CNN(authors)</a:t>
                      </a:r>
                    </a:p>
                  </a:txBody>
                  <a:tcPr marL="0" marR="0" marT="0" marB="0" anchor="t" anchorCtr="0" horzOverflow="overflow">
                    <a:solidFill>
                      <a:srgbClr val="7C7C7C"/>
                    </a:solidFill>
                  </a:tcPr>
                </a:tc>
                <a:tc>
                  <a:txBody>
                    <a:bodyPr/>
                    <a:lstStyle/>
                    <a:p>
                      <a:pPr indent="457200">
                        <a:defRPr sz="1800"/>
                      </a:pPr>
                      <a:r>
                        <a:rPr sz="1200">
                          <a:latin typeface="+mn-lt"/>
                          <a:ea typeface="+mn-ea"/>
                          <a:cs typeface="+mn-cs"/>
                          <a:sym typeface="Helvetica"/>
                        </a:rPr>
                        <a:t>0.9687</a:t>
                      </a:r>
                    </a:p>
                  </a:txBody>
                  <a:tcPr marL="0" marR="0" marT="0" marB="0" anchor="t" anchorCtr="0" horzOverflow="overflow">
                    <a:solidFill>
                      <a:srgbClr val="D6D6D6"/>
                    </a:solidFill>
                  </a:tcPr>
                </a:tc>
                <a:tc>
                  <a:txBody>
                    <a:bodyPr/>
                    <a:lstStyle/>
                    <a:p>
                      <a:pPr indent="457200">
                        <a:defRPr sz="1800"/>
                      </a:pPr>
                      <a:r>
                        <a:rPr sz="1200">
                          <a:latin typeface="+mn-lt"/>
                          <a:ea typeface="+mn-ea"/>
                          <a:cs typeface="+mn-cs"/>
                          <a:sym typeface="Helvetica"/>
                        </a:rPr>
                        <a:t>0.442</a:t>
                      </a:r>
                    </a:p>
                  </a:txBody>
                  <a:tcPr marL="0" marR="0" marT="0" marB="0" anchor="t" anchorCtr="0" horzOverflow="overflow">
                    <a:solidFill>
                      <a:srgbClr val="D6D6D6"/>
                    </a:solidFill>
                  </a:tcPr>
                </a:tc>
                <a:tc>
                  <a:txBody>
                    <a:bodyPr/>
                    <a:lstStyle/>
                    <a:p>
                      <a:pPr indent="457200">
                        <a:defRPr sz="1800"/>
                      </a:pPr>
                      <a:r>
                        <a:rPr sz="1200">
                          <a:latin typeface="+mn-lt"/>
                          <a:ea typeface="+mn-ea"/>
                          <a:cs typeface="+mn-cs"/>
                          <a:sym typeface="Helvetica"/>
                        </a:rPr>
                        <a:t>0.1970</a:t>
                      </a:r>
                    </a:p>
                  </a:txBody>
                  <a:tcPr marL="0" marR="0" marT="0" marB="0" anchor="t" anchorCtr="0" horzOverflow="overflow">
                    <a:solidFill>
                      <a:srgbClr val="D6D6D6"/>
                    </a:solidFill>
                  </a:tcPr>
                </a:tc>
              </a:tr>
              <a:tr h="636565">
                <a:tc>
                  <a:txBody>
                    <a:bodyPr/>
                    <a:lstStyle/>
                    <a:p>
                      <a:pPr indent="457200">
                        <a:defRPr b="0" sz="1800">
                          <a:solidFill>
                            <a:srgbClr val="000000"/>
                          </a:solidFill>
                        </a:defRPr>
                      </a:pPr>
                      <a:r>
                        <a:rPr b="1" sz="1200">
                          <a:solidFill>
                            <a:srgbClr val="FFFFFF"/>
                          </a:solidFill>
                          <a:latin typeface="+mn-lt"/>
                          <a:ea typeface="+mn-ea"/>
                          <a:cs typeface="+mn-cs"/>
                          <a:sym typeface="Helvetica"/>
                        </a:rPr>
                        <a:t>SCNN(XingangPan)</a:t>
                      </a:r>
                    </a:p>
                  </a:txBody>
                  <a:tcPr marL="0" marR="0" marT="0" marB="0" anchor="t" anchorCtr="0" horzOverflow="overflow">
                    <a:solidFill>
                      <a:srgbClr val="7C7C7C"/>
                    </a:solidFill>
                  </a:tcPr>
                </a:tc>
                <a:tc>
                  <a:txBody>
                    <a:bodyPr/>
                    <a:lstStyle/>
                    <a:p>
                      <a:pPr indent="457200">
                        <a:defRPr sz="1800"/>
                      </a:pPr>
                      <a:r>
                        <a:rPr sz="1200">
                          <a:latin typeface="+mn-lt"/>
                          <a:ea typeface="+mn-ea"/>
                          <a:cs typeface="+mn-cs"/>
                          <a:sym typeface="Helvetica"/>
                        </a:rPr>
                        <a:t>0.9653</a:t>
                      </a:r>
                    </a:p>
                  </a:txBody>
                  <a:tcPr marL="0" marR="0" marT="0" marB="0" anchor="t" anchorCtr="0" horzOverflow="overflow">
                    <a:solidFill>
                      <a:srgbClr val="ECECEC"/>
                    </a:solidFill>
                  </a:tcPr>
                </a:tc>
                <a:tc>
                  <a:txBody>
                    <a:bodyPr/>
                    <a:lstStyle/>
                    <a:p>
                      <a:pPr indent="457200">
                        <a:defRPr sz="1800"/>
                      </a:pPr>
                      <a:r>
                        <a:rPr sz="1200">
                          <a:latin typeface="+mn-lt"/>
                          <a:ea typeface="+mn-ea"/>
                          <a:cs typeface="+mn-cs"/>
                          <a:sym typeface="Helvetica"/>
                        </a:rPr>
                        <a:t>0.0617</a:t>
                      </a:r>
                    </a:p>
                  </a:txBody>
                  <a:tcPr marL="0" marR="0" marT="0" marB="0" anchor="t" anchorCtr="0" horzOverflow="overflow">
                    <a:solidFill>
                      <a:srgbClr val="ECECEC"/>
                    </a:solidFill>
                  </a:tcPr>
                </a:tc>
                <a:tc>
                  <a:txBody>
                    <a:bodyPr/>
                    <a:lstStyle/>
                    <a:p>
                      <a:pPr indent="457200">
                        <a:defRPr sz="1800"/>
                      </a:pPr>
                      <a:r>
                        <a:rPr sz="1200">
                          <a:latin typeface="+mn-lt"/>
                          <a:ea typeface="+mn-ea"/>
                          <a:cs typeface="+mn-cs"/>
                          <a:sym typeface="Helvetica"/>
                        </a:rPr>
                        <a:t>0.0180</a:t>
                      </a:r>
                    </a:p>
                  </a:txBody>
                  <a:tcPr marL="0" marR="0" marT="0" marB="0" anchor="t" anchorCtr="0" horzOverflow="overflow">
                    <a:solidFill>
                      <a:srgbClr val="ECECEC"/>
                    </a:solidFill>
                  </a:tcPr>
                </a:tc>
              </a:tr>
              <a:tr h="636565">
                <a:tc>
                  <a:txBody>
                    <a:bodyPr/>
                    <a:lstStyle/>
                    <a:p>
                      <a:pPr indent="457200">
                        <a:defRPr b="0" sz="1800">
                          <a:solidFill>
                            <a:srgbClr val="000000"/>
                          </a:solidFill>
                        </a:defRPr>
                      </a:pPr>
                      <a:r>
                        <a:rPr b="1" sz="1200">
                          <a:solidFill>
                            <a:srgbClr val="FFFFFF"/>
                          </a:solidFill>
                          <a:latin typeface="+mn-lt"/>
                          <a:ea typeface="+mn-ea"/>
                          <a:cs typeface="+mn-cs"/>
                          <a:sym typeface="Helvetica"/>
                        </a:rPr>
                        <a:t>L-CNN(ours)</a:t>
                      </a:r>
                    </a:p>
                  </a:txBody>
                  <a:tcPr marL="0" marR="0" marT="0" marB="0" anchor="t" anchorCtr="0" horzOverflow="overflow">
                    <a:solidFill>
                      <a:srgbClr val="7C7C7C"/>
                    </a:solidFill>
                  </a:tcPr>
                </a:tc>
                <a:tc>
                  <a:txBody>
                    <a:bodyPr/>
                    <a:lstStyle/>
                    <a:p>
                      <a:pPr indent="457200">
                        <a:defRPr sz="1800"/>
                      </a:pPr>
                      <a:r>
                        <a:rPr sz="1200">
                          <a:latin typeface="+mn-lt"/>
                          <a:ea typeface="+mn-ea"/>
                          <a:cs typeface="+mn-cs"/>
                          <a:sym typeface="Helvetica"/>
                        </a:rPr>
                        <a:t>0.9342</a:t>
                      </a:r>
                    </a:p>
                  </a:txBody>
                  <a:tcPr marL="0" marR="0" marT="0" marB="0" anchor="t" anchorCtr="0" horzOverflow="overflow">
                    <a:solidFill>
                      <a:srgbClr val="D6D6D6"/>
                    </a:solidFill>
                  </a:tcPr>
                </a:tc>
                <a:tc>
                  <a:txBody>
                    <a:bodyPr/>
                    <a:lstStyle/>
                    <a:p>
                      <a:pPr indent="457200">
                        <a:defRPr sz="1800"/>
                      </a:pPr>
                      <a:r>
                        <a:rPr sz="1200">
                          <a:latin typeface="+mn-lt"/>
                          <a:ea typeface="+mn-ea"/>
                          <a:cs typeface="+mn-cs"/>
                          <a:sym typeface="Helvetica"/>
                        </a:rPr>
                        <a:t>0.0714</a:t>
                      </a:r>
                    </a:p>
                  </a:txBody>
                  <a:tcPr marL="0" marR="0" marT="0" marB="0" anchor="t" anchorCtr="0" horzOverflow="overflow">
                    <a:solidFill>
                      <a:srgbClr val="D6D6D6"/>
                    </a:solidFill>
                  </a:tcPr>
                </a:tc>
                <a:tc>
                  <a:txBody>
                    <a:bodyPr/>
                    <a:lstStyle/>
                    <a:p>
                      <a:pPr indent="457200">
                        <a:defRPr sz="1800"/>
                      </a:pPr>
                      <a:r>
                        <a:rPr sz="1200">
                          <a:latin typeface="+mn-lt"/>
                          <a:ea typeface="+mn-ea"/>
                          <a:cs typeface="+mn-cs"/>
                          <a:sym typeface="Helvetica"/>
                        </a:rPr>
                        <a:t>0.0581</a:t>
                      </a:r>
                    </a:p>
                  </a:txBody>
                  <a:tcPr marL="0" marR="0" marT="0" marB="0" anchor="t" anchorCtr="0" horzOverflow="overflow">
                    <a:solidFill>
                      <a:srgbClr val="D6D6D6"/>
                    </a:solidFill>
                  </a:tcPr>
                </a:tc>
              </a:tr>
            </a:tbl>
          </a:graphicData>
        </a:graphic>
      </p:graphicFrame>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Correct line’s start point and analysis FN’s reason…"/>
          <p:cNvSpPr txBox="1"/>
          <p:nvPr/>
        </p:nvSpPr>
        <p:spPr>
          <a:xfrm>
            <a:off x="512732" y="1220469"/>
            <a:ext cx="8245536" cy="103886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28600" indent="-228600">
              <a:lnSpc>
                <a:spcPct val="90000"/>
              </a:lnSpc>
              <a:spcBef>
                <a:spcPts val="1000"/>
              </a:spcBef>
              <a:buSzPct val="100000"/>
              <a:buFont typeface="Arial"/>
              <a:buChar char="•"/>
              <a:defRPr sz="2800">
                <a:solidFill>
                  <a:srgbClr val="FFFFFF"/>
                </a:solidFill>
                <a:latin typeface="等线 Light"/>
                <a:ea typeface="等线 Light"/>
                <a:cs typeface="等线 Light"/>
                <a:sym typeface="等线 Light"/>
              </a:defRPr>
            </a:pPr>
            <a:r>
              <a:t>Correct line’s start point and analysis FN’s reason</a:t>
            </a:r>
          </a:p>
          <a:p>
            <a:pPr marL="228600" indent="-228600">
              <a:lnSpc>
                <a:spcPct val="90000"/>
              </a:lnSpc>
              <a:spcBef>
                <a:spcPts val="1000"/>
              </a:spcBef>
              <a:buSzPct val="100000"/>
              <a:buFont typeface="Arial"/>
              <a:buChar char="•"/>
              <a:defRPr sz="2800">
                <a:solidFill>
                  <a:srgbClr val="FFFFFF"/>
                </a:solidFill>
                <a:latin typeface="等线 Light"/>
                <a:ea typeface="等线 Light"/>
                <a:cs typeface="等线 Light"/>
                <a:sym typeface="等线 Light"/>
              </a:defRPr>
            </a:pPr>
            <a:r>
              <a:t>Improving our approach’s acc</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pic>
        <p:nvPicPr>
          <p:cNvPr id="316" name="内容占位符 4" descr="内容占位符 4"/>
          <p:cNvPicPr>
            <a:picLocks noChangeAspect="1"/>
          </p:cNvPicPr>
          <p:nvPr/>
        </p:nvPicPr>
        <p:blipFill>
          <a:blip r:embed="rId2">
            <a:extLst/>
          </a:blip>
          <a:stretch>
            <a:fillRect/>
          </a:stretch>
        </p:blipFill>
        <p:spPr>
          <a:xfrm>
            <a:off x="0" y="1921162"/>
            <a:ext cx="5534025" cy="3112891"/>
          </a:xfrm>
          <a:prstGeom prst="rect">
            <a:avLst/>
          </a:prstGeom>
          <a:ln w="12700">
            <a:miter lim="400000"/>
          </a:ln>
        </p:spPr>
      </p:pic>
      <p:pic>
        <p:nvPicPr>
          <p:cNvPr id="317" name="图片 5" descr="图片 5"/>
          <p:cNvPicPr>
            <a:picLocks noChangeAspect="1"/>
          </p:cNvPicPr>
          <p:nvPr/>
        </p:nvPicPr>
        <p:blipFill>
          <a:blip r:embed="rId3">
            <a:extLst/>
          </a:blip>
          <a:stretch>
            <a:fillRect/>
          </a:stretch>
        </p:blipFill>
        <p:spPr>
          <a:xfrm>
            <a:off x="6657975" y="1921162"/>
            <a:ext cx="5534025" cy="3112891"/>
          </a:xfrm>
          <a:prstGeom prst="rect">
            <a:avLst/>
          </a:prstGeom>
          <a:ln w="12700">
            <a:miter lim="400000"/>
          </a:ln>
        </p:spPr>
      </p:pic>
      <p:sp>
        <p:nvSpPr>
          <p:cNvPr id="318" name="箭头: 右 1"/>
          <p:cNvSpPr/>
          <p:nvPr/>
        </p:nvSpPr>
        <p:spPr>
          <a:xfrm>
            <a:off x="5805487" y="3199129"/>
            <a:ext cx="581026" cy="459740"/>
          </a:xfrm>
          <a:prstGeom prst="rightArrow">
            <a:avLst>
              <a:gd name="adj1" fmla="val 50000"/>
              <a:gd name="adj2" fmla="val 50000"/>
            </a:avLst>
          </a:prstGeom>
          <a:solidFill>
            <a:schemeClr val="accent1"/>
          </a:solidFill>
          <a:ln w="12700">
            <a:solidFill>
              <a:srgbClr val="32538F"/>
            </a:solidFill>
            <a:miter/>
          </a:ln>
        </p:spPr>
        <p:txBody>
          <a:bodyPr lIns="45719" rIns="45719" anchor="ctr"/>
          <a:lstStyle/>
          <a:p>
            <a:pPr algn="ctr">
              <a:defRPr>
                <a:solidFill>
                  <a:srgbClr val="FFFFFF"/>
                </a:solidFill>
              </a:defRPr>
            </a:pPr>
          </a:p>
        </p:txBody>
      </p:sp>
      <p:sp>
        <p:nvSpPr>
          <p:cNvPr id="319" name="椭圆 2"/>
          <p:cNvSpPr/>
          <p:nvPr/>
        </p:nvSpPr>
        <p:spPr>
          <a:xfrm>
            <a:off x="4910271" y="4400550"/>
            <a:ext cx="790487" cy="836638"/>
          </a:xfrm>
          <a:prstGeom prst="ellipse">
            <a:avLst/>
          </a:prstGeom>
          <a:ln w="38100">
            <a:solidFill>
              <a:srgbClr val="FFFFFF"/>
            </a:solidFill>
            <a:miter/>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wo-stage methods are isolated and the global information of lines cannot be preserved to afford the distinguishability of different lines in the clustering stage, especially in the presence of shadows or heavy occlusions."/>
          <p:cNvSpPr txBox="1"/>
          <p:nvPr>
            <p:ph type="body" sz="quarter" idx="4294967295"/>
          </p:nvPr>
        </p:nvSpPr>
        <p:spPr>
          <a:xfrm>
            <a:off x="5122267" y="4867062"/>
            <a:ext cx="7086267" cy="1240110"/>
          </a:xfrm>
          <a:prstGeom prst="rect">
            <a:avLst/>
          </a:prstGeom>
        </p:spPr>
        <p:txBody>
          <a:bodyPr lIns="50800" tIns="50800" rIns="50800" bIns="50800" anchor="ctr"/>
          <a:lstStyle>
            <a:lvl1pPr marL="0" indent="0" defTabSz="391413">
              <a:lnSpc>
                <a:spcPct val="100000"/>
              </a:lnSpc>
              <a:spcBef>
                <a:spcPts val="2800"/>
              </a:spcBef>
              <a:buSzTx/>
              <a:buNone/>
              <a:defRPr sz="1600">
                <a:solidFill>
                  <a:srgbClr val="FFFFFF"/>
                </a:solidFill>
                <a:latin typeface="Helvetica Neue"/>
                <a:ea typeface="Helvetica Neue"/>
                <a:cs typeface="Helvetica Neue"/>
                <a:sym typeface="Helvetica Neue"/>
              </a:defRPr>
            </a:lvl1pPr>
          </a:lstStyle>
          <a:p>
            <a:pPr/>
            <a:r>
              <a:t>Two-stage methods are isolated and the global information of lines cannot be preserved to afford the distinguishability of different lines in the clustering stage, especially in the presence of shadows or heavy occlusions. </a:t>
            </a:r>
          </a:p>
        </p:txBody>
      </p:sp>
      <p:pic>
        <p:nvPicPr>
          <p:cNvPr id="131" name="屏幕快照 2019-06-29 下午11.28.56.png" descr="屏幕快照 2019-06-29 下午11.28.56.png"/>
          <p:cNvPicPr>
            <a:picLocks noChangeAspect="1"/>
          </p:cNvPicPr>
          <p:nvPr/>
        </p:nvPicPr>
        <p:blipFill>
          <a:blip r:embed="rId2">
            <a:extLst/>
          </a:blip>
          <a:stretch>
            <a:fillRect/>
          </a:stretch>
        </p:blipFill>
        <p:spPr>
          <a:xfrm>
            <a:off x="6202110" y="1427964"/>
            <a:ext cx="5603990" cy="3191041"/>
          </a:xfrm>
          <a:prstGeom prst="rect">
            <a:avLst/>
          </a:prstGeom>
          <a:ln w="12700">
            <a:miter lim="400000"/>
          </a:ln>
        </p:spPr>
      </p:pic>
      <p:sp>
        <p:nvSpPr>
          <p:cNvPr id="132" name="Traditional method：…"/>
          <p:cNvSpPr txBox="1"/>
          <p:nvPr/>
        </p:nvSpPr>
        <p:spPr>
          <a:xfrm>
            <a:off x="753445" y="1427964"/>
            <a:ext cx="5121095" cy="38264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519937">
              <a:defRPr b="1" sz="2100">
                <a:solidFill>
                  <a:srgbClr val="FFFFFF"/>
                </a:solidFill>
                <a:latin typeface="Helvetica Neue"/>
                <a:ea typeface="Helvetica Neue"/>
                <a:cs typeface="Helvetica Neue"/>
                <a:sym typeface="Helvetica Neue"/>
              </a:defRPr>
            </a:pPr>
            <a:r>
              <a:t>Traditional method：</a:t>
            </a:r>
          </a:p>
          <a:p>
            <a:pPr lvl="1" indent="203454" defTabSz="519937">
              <a:defRPr sz="2100">
                <a:solidFill>
                  <a:srgbClr val="FFFFFF"/>
                </a:solidFill>
                <a:latin typeface="Helvetica Neue"/>
                <a:ea typeface="Helvetica Neue"/>
                <a:cs typeface="Helvetica Neue"/>
                <a:sym typeface="Helvetica Neue"/>
              </a:defRPr>
            </a:pPr>
            <a:r>
              <a:t>“segment detection” + segment cluster</a:t>
            </a:r>
          </a:p>
          <a:p>
            <a:pPr lvl="1" indent="203454" defTabSz="519937">
              <a:defRPr sz="2100">
                <a:solidFill>
                  <a:srgbClr val="FFFFFF"/>
                </a:solidFill>
                <a:latin typeface="Helvetica Neue"/>
                <a:ea typeface="Helvetica Neue"/>
                <a:cs typeface="Helvetica Neue"/>
                <a:sym typeface="Helvetica Neue"/>
              </a:defRPr>
            </a:pPr>
            <a:r>
              <a:t>Gaussian + RANSAC</a:t>
            </a:r>
          </a:p>
          <a:p>
            <a:pPr defTabSz="519937">
              <a:defRPr b="1" sz="2100">
                <a:solidFill>
                  <a:srgbClr val="FFFFFF"/>
                </a:solidFill>
                <a:latin typeface="Helvetica Neue"/>
                <a:ea typeface="Helvetica Neue"/>
                <a:cs typeface="Helvetica Neue"/>
                <a:sym typeface="Helvetica Neue"/>
              </a:defRPr>
            </a:pPr>
          </a:p>
          <a:p>
            <a:pPr defTabSz="519937">
              <a:defRPr b="1" sz="2100">
                <a:solidFill>
                  <a:srgbClr val="FFFFFF"/>
                </a:solidFill>
                <a:latin typeface="Helvetica Neue"/>
                <a:ea typeface="Helvetica Neue"/>
                <a:cs typeface="Helvetica Neue"/>
                <a:sym typeface="Helvetica Neue"/>
              </a:defRPr>
            </a:pPr>
            <a:r>
              <a:t>STOA:</a:t>
            </a:r>
          </a:p>
          <a:p>
            <a:pPr lvl="1" indent="203454" defTabSz="519937">
              <a:defRPr sz="2100">
                <a:solidFill>
                  <a:srgbClr val="FFFFFF"/>
                </a:solidFill>
                <a:latin typeface="Helvetica Neue"/>
                <a:ea typeface="Helvetica Neue"/>
                <a:cs typeface="Helvetica Neue"/>
                <a:sym typeface="Helvetica Neue"/>
              </a:defRPr>
            </a:pPr>
            <a:r>
              <a:t>FCN+DBSCAN</a:t>
            </a:r>
          </a:p>
          <a:p>
            <a:pPr lvl="1" indent="203454" defTabSz="519937">
              <a:defRPr sz="2100">
                <a:solidFill>
                  <a:srgbClr val="FFFFFF"/>
                </a:solidFill>
                <a:latin typeface="Helvetica Neue"/>
                <a:ea typeface="Helvetica Neue"/>
                <a:cs typeface="Helvetica Neue"/>
                <a:sym typeface="Helvetica Neue"/>
              </a:defRPr>
            </a:pPr>
            <a:r>
              <a:t>VPGnet</a:t>
            </a:r>
          </a:p>
          <a:p>
            <a:pPr lvl="1" indent="203454" defTabSz="519937">
              <a:defRPr sz="2100">
                <a:solidFill>
                  <a:srgbClr val="FFFFFF"/>
                </a:solidFill>
                <a:latin typeface="Helvetica Neue"/>
                <a:ea typeface="Helvetica Neue"/>
                <a:cs typeface="Helvetica Neue"/>
                <a:sym typeface="Helvetica Neue"/>
              </a:defRPr>
            </a:pPr>
            <a:r>
              <a:t>Multitask CNN + RNN</a:t>
            </a:r>
          </a:p>
          <a:p>
            <a:pPr lvl="1" indent="203454" defTabSz="519937">
              <a:defRPr sz="2100">
                <a:solidFill>
                  <a:srgbClr val="FFFFFF"/>
                </a:solidFill>
                <a:latin typeface="Helvetica Neue"/>
                <a:ea typeface="Helvetica Neue"/>
                <a:cs typeface="Helvetica Neue"/>
                <a:sym typeface="Helvetica Neue"/>
              </a:defRPr>
            </a:pPr>
            <a:r>
              <a:t>LaneNet</a:t>
            </a:r>
          </a:p>
          <a:p>
            <a:pPr lvl="1" indent="203454" defTabSz="519937">
              <a:defRPr sz="2100">
                <a:solidFill>
                  <a:srgbClr val="FFFFFF"/>
                </a:solidFill>
                <a:latin typeface="Helvetica Neue"/>
                <a:ea typeface="Helvetica Neue"/>
                <a:cs typeface="Helvetica Neue"/>
                <a:sym typeface="Helvetica Neue"/>
              </a:defRPr>
            </a:pPr>
            <a:r>
              <a:t>SCNN</a:t>
            </a:r>
          </a:p>
        </p:txBody>
      </p:sp>
      <p:sp>
        <p:nvSpPr>
          <p:cNvPr id="133" name="文本框 13"/>
          <p:cNvSpPr txBox="1"/>
          <p:nvPr/>
        </p:nvSpPr>
        <p:spPr>
          <a:xfrm>
            <a:off x="324853" y="343196"/>
            <a:ext cx="8790572"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Introduction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321" name="表格"/>
          <p:cNvGraphicFramePr/>
          <p:nvPr/>
        </p:nvGraphicFramePr>
        <p:xfrm>
          <a:off x="1523562" y="1822961"/>
          <a:ext cx="8977293" cy="3436296"/>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244323"/>
                <a:gridCol w="2244323"/>
                <a:gridCol w="2244323"/>
                <a:gridCol w="2244323"/>
              </a:tblGrid>
              <a:tr h="687259">
                <a:tc>
                  <a:txBody>
                    <a:bodyPr/>
                    <a:lstStyle/>
                    <a:p>
                      <a:pPr indent="457200" algn="l">
                        <a:defRPr b="0" sz="1800">
                          <a:solidFill>
                            <a:srgbClr val="000000"/>
                          </a:solidFill>
                        </a:defRPr>
                      </a:pPr>
                      <a:r>
                        <a:rPr sz="1600"/>
                        <a:t>Solution From</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solidFill>
                  </a:tcPr>
                </a:tc>
                <a:tc>
                  <a:txBody>
                    <a:bodyPr/>
                    <a:lstStyle/>
                    <a:p>
                      <a:pPr indent="457200" algn="l">
                        <a:defRPr b="0" sz="1800">
                          <a:solidFill>
                            <a:srgbClr val="000000"/>
                          </a:solidFill>
                        </a:defRPr>
                      </a:pPr>
                      <a:r>
                        <a:rPr sz="1600"/>
                        <a:t>Accuracy</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solidFill>
                  </a:tcPr>
                </a:tc>
                <a:tc>
                  <a:txBody>
                    <a:bodyPr/>
                    <a:lstStyle/>
                    <a:p>
                      <a:pPr indent="457200" algn="l">
                        <a:defRPr b="0" sz="1800">
                          <a:solidFill>
                            <a:srgbClr val="000000"/>
                          </a:solidFill>
                        </a:defRPr>
                      </a:pPr>
                      <a:r>
                        <a:rPr sz="1600"/>
                        <a:t>FP</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solidFill>
                  </a:tcPr>
                </a:tc>
                <a:tc>
                  <a:txBody>
                    <a:bodyPr/>
                    <a:lstStyle/>
                    <a:p>
                      <a:pPr indent="457200" algn="l">
                        <a:defRPr b="0" sz="1800">
                          <a:solidFill>
                            <a:srgbClr val="000000"/>
                          </a:solidFill>
                        </a:defRPr>
                      </a:pPr>
                      <a:r>
                        <a:rPr sz="1600"/>
                        <a:t>FN</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solidFill>
                  </a:tcPr>
                </a:tc>
              </a:tr>
              <a:tr h="687259">
                <a:tc>
                  <a:txBody>
                    <a:bodyPr/>
                    <a:lstStyle/>
                    <a:p>
                      <a:pPr indent="457200" algn="l">
                        <a:defRPr b="0" sz="1800">
                          <a:solidFill>
                            <a:srgbClr val="000000"/>
                          </a:solidFill>
                        </a:defRPr>
                      </a:pPr>
                      <a:r>
                        <a:rPr sz="1200"/>
                        <a:t>L-CNN(authors)</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alpha val="40000"/>
                      </a:schemeClr>
                    </a:solidFill>
                  </a:tcPr>
                </a:tc>
                <a:tc>
                  <a:txBody>
                    <a:bodyPr/>
                    <a:lstStyle/>
                    <a:p>
                      <a:pPr indent="457200" algn="l">
                        <a:defRPr sz="1800"/>
                      </a:pPr>
                      <a:r>
                        <a:rPr sz="1200"/>
                        <a:t>0.9687</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alpha val="40000"/>
                      </a:schemeClr>
                    </a:solidFill>
                  </a:tcPr>
                </a:tc>
                <a:tc>
                  <a:txBody>
                    <a:bodyPr/>
                    <a:lstStyle/>
                    <a:p>
                      <a:pPr indent="457200" algn="l"/>
                      <a:r>
                        <a:t>0.</a:t>
                      </a:r>
                      <a:r>
                        <a:t>0</a:t>
                      </a:r>
                      <a:r>
                        <a:t>442</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alpha val="40000"/>
                      </a:schemeClr>
                    </a:solidFill>
                  </a:tcPr>
                </a:tc>
                <a:tc>
                  <a:txBody>
                    <a:bodyPr/>
                    <a:lstStyle/>
                    <a:p>
                      <a:pPr indent="457200" algn="l"/>
                      <a:r>
                        <a:t>0.</a:t>
                      </a:r>
                      <a:r>
                        <a:t>0</a:t>
                      </a:r>
                      <a:r>
                        <a:t>19</a:t>
                      </a:r>
                      <a:r>
                        <a:t>8</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alpha val="40000"/>
                      </a:schemeClr>
                    </a:solidFill>
                  </a:tcPr>
                </a:tc>
              </a:tr>
              <a:tr h="687259">
                <a:tc>
                  <a:txBody>
                    <a:bodyPr/>
                    <a:lstStyle/>
                    <a:p>
                      <a:pPr indent="457200" algn="l">
                        <a:defRPr b="0" sz="1800">
                          <a:solidFill>
                            <a:srgbClr val="000000"/>
                          </a:solidFill>
                        </a:defRPr>
                      </a:pPr>
                      <a:r>
                        <a:rPr sz="1200"/>
                        <a:t>SCNN(XingangPan)</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457200" algn="l">
                        <a:defRPr sz="1800"/>
                      </a:pPr>
                      <a:r>
                        <a:rPr sz="1200"/>
                        <a:t>0.9653</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457200" algn="l">
                        <a:defRPr sz="1800"/>
                      </a:pPr>
                      <a:r>
                        <a:rPr sz="1200"/>
                        <a:t>0.0617</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457200" algn="l">
                        <a:defRPr sz="1800"/>
                      </a:pPr>
                      <a:r>
                        <a:rPr sz="1200"/>
                        <a:t>0.0180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687259">
                <a:tc>
                  <a:txBody>
                    <a:bodyPr/>
                    <a:lstStyle/>
                    <a:p>
                      <a:pPr indent="457200" algn="l">
                        <a:defRPr b="0" sz="1800">
                          <a:solidFill>
                            <a:srgbClr val="000000"/>
                          </a:solidFill>
                        </a:defRPr>
                      </a:pPr>
                      <a:r>
                        <a:rPr sz="1200"/>
                        <a:t>L-CNN(1)</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alpha val="40000"/>
                      </a:schemeClr>
                    </a:solidFill>
                  </a:tcPr>
                </a:tc>
                <a:tc>
                  <a:txBody>
                    <a:bodyPr/>
                    <a:lstStyle/>
                    <a:p>
                      <a:pPr indent="457200" algn="l">
                        <a:defRPr sz="1800"/>
                      </a:pPr>
                      <a:r>
                        <a:rPr sz="1200"/>
                        <a:t>0.9342</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alpha val="40000"/>
                      </a:schemeClr>
                    </a:solidFill>
                  </a:tcPr>
                </a:tc>
                <a:tc>
                  <a:txBody>
                    <a:bodyPr/>
                    <a:lstStyle/>
                    <a:p>
                      <a:pPr indent="457200" algn="l">
                        <a:defRPr sz="1800"/>
                      </a:pPr>
                      <a:r>
                        <a:rPr sz="1200"/>
                        <a:t>0.0714</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alpha val="40000"/>
                      </a:schemeClr>
                    </a:solidFill>
                  </a:tcPr>
                </a:tc>
                <a:tc>
                  <a:txBody>
                    <a:bodyPr/>
                    <a:lstStyle/>
                    <a:p>
                      <a:pPr indent="457200" algn="l">
                        <a:defRPr sz="1800"/>
                      </a:pPr>
                      <a:r>
                        <a:rPr sz="1200"/>
                        <a:t>0.0581</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chemeClr val="accent3">
                        <a:alpha val="40000"/>
                      </a:schemeClr>
                    </a:solidFill>
                  </a:tcPr>
                </a:tc>
              </a:tr>
              <a:tr h="687259">
                <a:tc>
                  <a:txBody>
                    <a:bodyPr/>
                    <a:lstStyle/>
                    <a:p>
                      <a:pPr indent="457200" algn="l">
                        <a:defRPr b="0" sz="1800">
                          <a:solidFill>
                            <a:srgbClr val="000000"/>
                          </a:solidFill>
                        </a:defRPr>
                      </a:pPr>
                      <a:r>
                        <a:rPr b="1" sz="1200">
                          <a:solidFill>
                            <a:srgbClr val="FFFFFF"/>
                          </a:solidFill>
                        </a:rPr>
                        <a:t>L-CNN(2)</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4B183"/>
                    </a:solidFill>
                  </a:tcPr>
                </a:tc>
                <a:tc>
                  <a:txBody>
                    <a:bodyPr/>
                    <a:lstStyle/>
                    <a:p>
                      <a:pPr indent="457200" algn="l">
                        <a:defRPr sz="1800"/>
                      </a:pPr>
                      <a:r>
                        <a:rPr sz="1200"/>
                        <a:t>0.9570</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4B183"/>
                    </a:solidFill>
                  </a:tcPr>
                </a:tc>
                <a:tc>
                  <a:txBody>
                    <a:bodyPr/>
                    <a:lstStyle/>
                    <a:p>
                      <a:pPr indent="457200" algn="l">
                        <a:defRPr sz="1800"/>
                      </a:pPr>
                      <a:r>
                        <a:rPr sz="1200"/>
                        <a:t>0.0366</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4B183"/>
                    </a:solidFill>
                  </a:tcPr>
                </a:tc>
                <a:tc>
                  <a:txBody>
                    <a:bodyPr/>
                    <a:lstStyle/>
                    <a:p>
                      <a:pPr indent="457200" algn="l">
                        <a:defRPr sz="1800"/>
                      </a:pPr>
                      <a:r>
                        <a:rPr sz="1200"/>
                        <a:t>0.0293</a:t>
                      </a:r>
                    </a:p>
                  </a:txBody>
                  <a:tcPr marL="0" marR="0" marT="0" marB="0" anchor="t"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4B183"/>
                    </a:solidFill>
                  </a:tcPr>
                </a:tc>
              </a:tr>
            </a:tbl>
          </a:graphicData>
        </a:graphic>
      </p:graphicFrame>
      <p:sp>
        <p:nvSpPr>
          <p:cNvPr id="322"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合成 1" descr="合成 1"/>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7969908" y="1107735"/>
            <a:ext cx="4128559" cy="2321265"/>
          </a:xfrm>
          <a:prstGeom prst="rect">
            <a:avLst/>
          </a:prstGeom>
          <a:ln w="12700">
            <a:miter lim="400000"/>
          </a:ln>
        </p:spPr>
      </p:pic>
      <p:sp>
        <p:nvSpPr>
          <p:cNvPr id="325" name="文本框 13"/>
          <p:cNvSpPr txBox="1"/>
          <p:nvPr/>
        </p:nvSpPr>
        <p:spPr>
          <a:xfrm>
            <a:off x="399052" y="3177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Lane Detection based on L-CNN</a:t>
            </a:r>
          </a:p>
        </p:txBody>
      </p:sp>
      <p:pic>
        <p:nvPicPr>
          <p:cNvPr id="326" name="屏幕快照 2019-06-29 下午11.40.55.png" descr="屏幕快照 2019-06-29 下午11.40.55.png"/>
          <p:cNvPicPr>
            <a:picLocks noChangeAspect="1"/>
          </p:cNvPicPr>
          <p:nvPr/>
        </p:nvPicPr>
        <p:blipFill>
          <a:blip r:embed="rId5">
            <a:extLst/>
          </a:blip>
          <a:stretch>
            <a:fillRect/>
          </a:stretch>
        </p:blipFill>
        <p:spPr>
          <a:xfrm>
            <a:off x="93534" y="1061553"/>
            <a:ext cx="7843329" cy="1949500"/>
          </a:xfrm>
          <a:prstGeom prst="rect">
            <a:avLst/>
          </a:prstGeom>
          <a:ln w="12700">
            <a:miter lim="400000"/>
          </a:ln>
        </p:spPr>
      </p:pic>
      <p:pic>
        <p:nvPicPr>
          <p:cNvPr id="327" name="图片 5" descr="图片 5"/>
          <p:cNvPicPr>
            <a:picLocks noChangeAspect="1"/>
          </p:cNvPicPr>
          <p:nvPr/>
        </p:nvPicPr>
        <p:blipFill>
          <a:blip r:embed="rId6">
            <a:extLst/>
          </a:blip>
          <a:stretch>
            <a:fillRect/>
          </a:stretch>
        </p:blipFill>
        <p:spPr>
          <a:xfrm>
            <a:off x="2774618" y="2994182"/>
            <a:ext cx="2681085" cy="1508111"/>
          </a:xfrm>
          <a:prstGeom prst="rect">
            <a:avLst/>
          </a:prstGeom>
          <a:ln w="12700">
            <a:miter lim="400000"/>
          </a:ln>
        </p:spPr>
      </p:pic>
      <p:pic>
        <p:nvPicPr>
          <p:cNvPr id="328" name="图片 6" descr="图片 6"/>
          <p:cNvPicPr>
            <a:picLocks noChangeAspect="1"/>
          </p:cNvPicPr>
          <p:nvPr/>
        </p:nvPicPr>
        <p:blipFill>
          <a:blip r:embed="rId7">
            <a:extLst/>
          </a:blip>
          <a:stretch>
            <a:fillRect/>
          </a:stretch>
        </p:blipFill>
        <p:spPr>
          <a:xfrm>
            <a:off x="93534" y="2994182"/>
            <a:ext cx="2681085" cy="1508111"/>
          </a:xfrm>
          <a:prstGeom prst="rect">
            <a:avLst/>
          </a:prstGeom>
          <a:ln w="12700">
            <a:miter lim="400000"/>
          </a:ln>
        </p:spPr>
      </p:pic>
      <p:pic>
        <p:nvPicPr>
          <p:cNvPr id="329" name="图片 7" descr="图片 7"/>
          <p:cNvPicPr>
            <a:picLocks noChangeAspect="1"/>
          </p:cNvPicPr>
          <p:nvPr/>
        </p:nvPicPr>
        <p:blipFill>
          <a:blip r:embed="rId8">
            <a:extLst/>
          </a:blip>
          <a:stretch>
            <a:fillRect/>
          </a:stretch>
        </p:blipFill>
        <p:spPr>
          <a:xfrm>
            <a:off x="5455701" y="2994182"/>
            <a:ext cx="2681085" cy="1508111"/>
          </a:xfrm>
          <a:prstGeom prst="rect">
            <a:avLst/>
          </a:prstGeom>
          <a:ln w="12700">
            <a:miter lim="400000"/>
          </a:ln>
        </p:spPr>
      </p:pic>
      <p:pic>
        <p:nvPicPr>
          <p:cNvPr id="330" name="图片 8" descr="图片 8"/>
          <p:cNvPicPr>
            <a:picLocks noChangeAspect="1"/>
          </p:cNvPicPr>
          <p:nvPr/>
        </p:nvPicPr>
        <p:blipFill>
          <a:blip r:embed="rId9">
            <a:extLst/>
          </a:blip>
          <a:stretch>
            <a:fillRect/>
          </a:stretch>
        </p:blipFill>
        <p:spPr>
          <a:xfrm>
            <a:off x="93534" y="4930456"/>
            <a:ext cx="2681085" cy="1508111"/>
          </a:xfrm>
          <a:prstGeom prst="rect">
            <a:avLst/>
          </a:prstGeom>
          <a:ln w="12700">
            <a:miter lim="400000"/>
          </a:ln>
        </p:spPr>
      </p:pic>
      <p:pic>
        <p:nvPicPr>
          <p:cNvPr id="331" name="图片 9" descr="图片 9"/>
          <p:cNvPicPr>
            <a:picLocks noChangeAspect="1"/>
          </p:cNvPicPr>
          <p:nvPr/>
        </p:nvPicPr>
        <p:blipFill>
          <a:blip r:embed="rId10">
            <a:extLst/>
          </a:blip>
          <a:stretch>
            <a:fillRect/>
          </a:stretch>
        </p:blipFill>
        <p:spPr>
          <a:xfrm>
            <a:off x="2774618" y="4930456"/>
            <a:ext cx="2681085" cy="1508111"/>
          </a:xfrm>
          <a:prstGeom prst="rect">
            <a:avLst/>
          </a:prstGeom>
          <a:ln w="12700">
            <a:miter lim="400000"/>
          </a:ln>
        </p:spPr>
      </p:pic>
      <p:pic>
        <p:nvPicPr>
          <p:cNvPr id="332" name="图片 10" descr="图片 10"/>
          <p:cNvPicPr>
            <a:picLocks noChangeAspect="1"/>
          </p:cNvPicPr>
          <p:nvPr/>
        </p:nvPicPr>
        <p:blipFill>
          <a:blip r:embed="rId11">
            <a:extLst/>
          </a:blip>
          <a:stretch>
            <a:fillRect/>
          </a:stretch>
        </p:blipFill>
        <p:spPr>
          <a:xfrm>
            <a:off x="5455701" y="4930456"/>
            <a:ext cx="2681085" cy="1508111"/>
          </a:xfrm>
          <a:prstGeom prst="rect">
            <a:avLst/>
          </a:prstGeom>
          <a:ln w="12700">
            <a:miter lim="400000"/>
          </a:ln>
        </p:spPr>
      </p:pic>
      <p:sp>
        <p:nvSpPr>
          <p:cNvPr id="333" name="文本框 12"/>
          <p:cNvSpPr txBox="1"/>
          <p:nvPr/>
        </p:nvSpPr>
        <p:spPr>
          <a:xfrm>
            <a:off x="3059421" y="4524180"/>
            <a:ext cx="211142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4"/>
                </a:solidFill>
              </a:defRPr>
            </a:lvl1pPr>
          </a:lstStyle>
          <a:p>
            <a:pPr/>
            <a:r>
              <a:t>Anchor NMS Result</a:t>
            </a:r>
          </a:p>
        </p:txBody>
      </p:sp>
      <p:sp>
        <p:nvSpPr>
          <p:cNvPr id="334" name="文本框 13"/>
          <p:cNvSpPr txBox="1"/>
          <p:nvPr/>
        </p:nvSpPr>
        <p:spPr>
          <a:xfrm>
            <a:off x="3059421" y="6434923"/>
            <a:ext cx="20099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4"/>
                </a:solidFill>
              </a:defRPr>
            </a:lvl1pPr>
          </a:lstStyle>
          <a:p>
            <a:pPr/>
            <a:r>
              <a:t>Combine with VPP</a:t>
            </a:r>
          </a:p>
        </p:txBody>
      </p:sp>
      <p:pic>
        <p:nvPicPr>
          <p:cNvPr id="335" name="图片 17" descr="图片 17"/>
          <p:cNvPicPr>
            <a:picLocks noChangeAspect="1"/>
          </p:cNvPicPr>
          <p:nvPr/>
        </p:nvPicPr>
        <p:blipFill>
          <a:blip r:embed="rId12">
            <a:extLst/>
          </a:blip>
          <a:stretch>
            <a:fillRect/>
          </a:stretch>
        </p:blipFill>
        <p:spPr>
          <a:xfrm>
            <a:off x="8068002" y="4664847"/>
            <a:ext cx="1265847" cy="712039"/>
          </a:xfrm>
          <a:prstGeom prst="rect">
            <a:avLst/>
          </a:prstGeom>
          <a:ln w="12700">
            <a:miter lim="400000"/>
          </a:ln>
        </p:spPr>
      </p:pic>
      <p:grpSp>
        <p:nvGrpSpPr>
          <p:cNvPr id="340" name="立方体 19"/>
          <p:cNvGrpSpPr/>
          <p:nvPr/>
        </p:nvGrpSpPr>
        <p:grpSpPr>
          <a:xfrm>
            <a:off x="8884305" y="4912729"/>
            <a:ext cx="1258882" cy="408132"/>
            <a:chOff x="0" y="0"/>
            <a:chExt cx="1258881" cy="408131"/>
          </a:xfrm>
        </p:grpSpPr>
        <p:sp>
          <p:nvSpPr>
            <p:cNvPr id="336" name="Shape"/>
            <p:cNvSpPr/>
            <p:nvPr/>
          </p:nvSpPr>
          <p:spPr>
            <a:xfrm>
              <a:off x="0" y="0"/>
              <a:ext cx="1258882"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1751" y="0"/>
                  </a:lnTo>
                  <a:lnTo>
                    <a:pt x="21600" y="0"/>
                  </a:lnTo>
                  <a:lnTo>
                    <a:pt x="21600" y="16200"/>
                  </a:lnTo>
                  <a:lnTo>
                    <a:pt x="19849" y="21600"/>
                  </a:lnTo>
                  <a:lnTo>
                    <a:pt x="0" y="21600"/>
                  </a:lnTo>
                  <a:close/>
                </a:path>
              </a:pathLst>
            </a:custGeom>
            <a:solidFill>
              <a:srgbClr val="002060"/>
            </a:solidFill>
            <a:ln w="12700" cap="flat">
              <a:noFill/>
              <a:miter lim="400000"/>
            </a:ln>
            <a:effectLst/>
          </p:spPr>
          <p:txBody>
            <a:bodyPr wrap="square" lIns="45719" tIns="45719" rIns="45719" bIns="45719" numCol="1" anchor="ctr">
              <a:noAutofit/>
            </a:bodyPr>
            <a:lstStyle/>
            <a:p>
              <a:pPr/>
            </a:p>
          </p:txBody>
        </p:sp>
        <p:sp>
          <p:nvSpPr>
            <p:cNvPr id="337" name="Shape"/>
            <p:cNvSpPr/>
            <p:nvPr/>
          </p:nvSpPr>
          <p:spPr>
            <a:xfrm>
              <a:off x="1156848" y="0"/>
              <a:ext cx="102034"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338" name="Shape"/>
            <p:cNvSpPr/>
            <p:nvPr/>
          </p:nvSpPr>
          <p:spPr>
            <a:xfrm>
              <a:off x="0" y="-1"/>
              <a:ext cx="1258882" cy="1020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751" y="0"/>
                  </a:lnTo>
                  <a:lnTo>
                    <a:pt x="21600" y="0"/>
                  </a:lnTo>
                  <a:lnTo>
                    <a:pt x="19849"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p>
          </p:txBody>
        </p:sp>
        <p:sp>
          <p:nvSpPr>
            <p:cNvPr id="339" name="Shape"/>
            <p:cNvSpPr/>
            <p:nvPr/>
          </p:nvSpPr>
          <p:spPr>
            <a:xfrm>
              <a:off x="0" y="0"/>
              <a:ext cx="1258882"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1751" y="0"/>
                  </a:lnTo>
                  <a:lnTo>
                    <a:pt x="21600" y="0"/>
                  </a:lnTo>
                  <a:lnTo>
                    <a:pt x="21600" y="16200"/>
                  </a:lnTo>
                  <a:lnTo>
                    <a:pt x="19849" y="21600"/>
                  </a:lnTo>
                  <a:lnTo>
                    <a:pt x="0" y="21600"/>
                  </a:lnTo>
                  <a:close/>
                  <a:moveTo>
                    <a:pt x="0" y="5400"/>
                  </a:moveTo>
                  <a:lnTo>
                    <a:pt x="19849" y="5400"/>
                  </a:lnTo>
                  <a:lnTo>
                    <a:pt x="21600" y="0"/>
                  </a:lnTo>
                  <a:moveTo>
                    <a:pt x="19849" y="5400"/>
                  </a:moveTo>
                  <a:lnTo>
                    <a:pt x="19849" y="21600"/>
                  </a:lnTo>
                </a:path>
              </a:pathLst>
            </a:custGeom>
            <a:noFill/>
            <a:ln w="25400" cap="flat">
              <a:solidFill>
                <a:schemeClr val="accent1"/>
              </a:solidFill>
              <a:prstDash val="solid"/>
              <a:round/>
            </a:ln>
            <a:effectLst/>
          </p:spPr>
          <p:txBody>
            <a:bodyPr wrap="square" lIns="45719" tIns="45719" rIns="45719" bIns="45719" numCol="1" anchor="ctr">
              <a:noAutofit/>
            </a:bodyPr>
            <a:lstStyle/>
            <a:p>
              <a:pPr/>
            </a:p>
          </p:txBody>
        </p:sp>
      </p:grpSp>
      <p:sp>
        <p:nvSpPr>
          <p:cNvPr id="341" name="文本框 30"/>
          <p:cNvSpPr txBox="1"/>
          <p:nvPr/>
        </p:nvSpPr>
        <p:spPr>
          <a:xfrm>
            <a:off x="9004992" y="4542368"/>
            <a:ext cx="1229106" cy="3073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400">
                <a:solidFill>
                  <a:srgbClr val="FFFFFF"/>
                </a:solidFill>
              </a:defRPr>
            </a:lvl1pPr>
          </a:lstStyle>
          <a:p>
            <a:pPr/>
            <a:r>
              <a:t>Resnet122</a:t>
            </a:r>
          </a:p>
        </p:txBody>
      </p:sp>
      <p:grpSp>
        <p:nvGrpSpPr>
          <p:cNvPr id="384" name="组合 41"/>
          <p:cNvGrpSpPr/>
          <p:nvPr/>
        </p:nvGrpSpPr>
        <p:grpSpPr>
          <a:xfrm>
            <a:off x="10169180" y="4102985"/>
            <a:ext cx="2076846" cy="1950563"/>
            <a:chOff x="0" y="0"/>
            <a:chExt cx="2076844" cy="1950561"/>
          </a:xfrm>
        </p:grpSpPr>
        <p:grpSp>
          <p:nvGrpSpPr>
            <p:cNvPr id="346" name="立方体 20"/>
            <p:cNvGrpSpPr/>
            <p:nvPr/>
          </p:nvGrpSpPr>
          <p:grpSpPr>
            <a:xfrm>
              <a:off x="673277" y="252048"/>
              <a:ext cx="334887" cy="408132"/>
              <a:chOff x="0" y="0"/>
              <a:chExt cx="334886" cy="408131"/>
            </a:xfrm>
          </p:grpSpPr>
          <p:sp>
            <p:nvSpPr>
              <p:cNvPr id="342" name="Shape"/>
              <p:cNvSpPr/>
              <p:nvPr/>
            </p:nvSpPr>
            <p:spPr>
              <a:xfrm>
                <a:off x="-1" y="0"/>
                <a:ext cx="334888"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434" y="0"/>
                    </a:lnTo>
                    <a:lnTo>
                      <a:pt x="21600" y="0"/>
                    </a:lnTo>
                    <a:lnTo>
                      <a:pt x="21600" y="19603"/>
                    </a:lnTo>
                    <a:lnTo>
                      <a:pt x="19166" y="21600"/>
                    </a:lnTo>
                    <a:lnTo>
                      <a:pt x="0" y="21600"/>
                    </a:lnTo>
                    <a:close/>
                  </a:path>
                </a:pathLst>
              </a:custGeom>
              <a:solidFill>
                <a:srgbClr val="002060"/>
              </a:solidFill>
              <a:ln w="12700" cap="flat">
                <a:noFill/>
                <a:miter lim="400000"/>
              </a:ln>
              <a:effectLst/>
            </p:spPr>
            <p:txBody>
              <a:bodyPr wrap="square" lIns="45719" tIns="45719" rIns="45719" bIns="45719" numCol="1" anchor="ctr">
                <a:noAutofit/>
              </a:bodyPr>
              <a:lstStyle/>
              <a:p>
                <a:pPr/>
              </a:p>
            </p:txBody>
          </p:sp>
          <p:sp>
            <p:nvSpPr>
              <p:cNvPr id="343" name="Shape"/>
              <p:cNvSpPr/>
              <p:nvPr/>
            </p:nvSpPr>
            <p:spPr>
              <a:xfrm>
                <a:off x="297150" y="0"/>
                <a:ext cx="37736"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1600" y="0"/>
                    </a:lnTo>
                    <a:lnTo>
                      <a:pt x="21600" y="19603"/>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344" name="Shape"/>
              <p:cNvSpPr/>
              <p:nvPr/>
            </p:nvSpPr>
            <p:spPr>
              <a:xfrm>
                <a:off x="-1" y="-1"/>
                <a:ext cx="334888" cy="37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34" y="0"/>
                    </a:lnTo>
                    <a:lnTo>
                      <a:pt x="21600" y="0"/>
                    </a:lnTo>
                    <a:lnTo>
                      <a:pt x="19166"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p>
            </p:txBody>
          </p:sp>
          <p:sp>
            <p:nvSpPr>
              <p:cNvPr id="345" name="Shape"/>
              <p:cNvSpPr/>
              <p:nvPr/>
            </p:nvSpPr>
            <p:spPr>
              <a:xfrm>
                <a:off x="-1" y="0"/>
                <a:ext cx="334888"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434" y="0"/>
                    </a:lnTo>
                    <a:lnTo>
                      <a:pt x="21600" y="0"/>
                    </a:lnTo>
                    <a:lnTo>
                      <a:pt x="21600" y="19603"/>
                    </a:lnTo>
                    <a:lnTo>
                      <a:pt x="19166" y="21600"/>
                    </a:lnTo>
                    <a:lnTo>
                      <a:pt x="0" y="21600"/>
                    </a:lnTo>
                    <a:close/>
                    <a:moveTo>
                      <a:pt x="0" y="1997"/>
                    </a:moveTo>
                    <a:lnTo>
                      <a:pt x="19166" y="1997"/>
                    </a:lnTo>
                    <a:lnTo>
                      <a:pt x="21600" y="0"/>
                    </a:lnTo>
                    <a:moveTo>
                      <a:pt x="19166" y="1997"/>
                    </a:moveTo>
                    <a:lnTo>
                      <a:pt x="19166" y="21600"/>
                    </a:lnTo>
                  </a:path>
                </a:pathLst>
              </a:custGeom>
              <a:noFill/>
              <a:ln w="25400" cap="flat">
                <a:solidFill>
                  <a:schemeClr val="accent1"/>
                </a:solidFill>
                <a:prstDash val="solid"/>
                <a:round/>
              </a:ln>
              <a:effectLst/>
            </p:spPr>
            <p:txBody>
              <a:bodyPr wrap="square" lIns="45719" tIns="45719" rIns="45719" bIns="45719" numCol="1" anchor="ctr">
                <a:noAutofit/>
              </a:bodyPr>
              <a:lstStyle/>
              <a:p>
                <a:pPr/>
              </a:p>
            </p:txBody>
          </p:sp>
        </p:grpSp>
        <p:grpSp>
          <p:nvGrpSpPr>
            <p:cNvPr id="351" name="立方体 21"/>
            <p:cNvGrpSpPr/>
            <p:nvPr/>
          </p:nvGrpSpPr>
          <p:grpSpPr>
            <a:xfrm>
              <a:off x="1328585" y="252049"/>
              <a:ext cx="166702" cy="408132"/>
              <a:chOff x="0" y="0"/>
              <a:chExt cx="166700" cy="408131"/>
            </a:xfrm>
          </p:grpSpPr>
          <p:sp>
            <p:nvSpPr>
              <p:cNvPr id="347" name="Shape"/>
              <p:cNvSpPr/>
              <p:nvPr/>
            </p:nvSpPr>
            <p:spPr>
              <a:xfrm>
                <a:off x="0" y="0"/>
                <a:ext cx="166701"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5400" y="0"/>
                    </a:lnTo>
                    <a:lnTo>
                      <a:pt x="21600" y="0"/>
                    </a:lnTo>
                    <a:lnTo>
                      <a:pt x="21600" y="19394"/>
                    </a:lnTo>
                    <a:lnTo>
                      <a:pt x="16200" y="21600"/>
                    </a:lnTo>
                    <a:lnTo>
                      <a:pt x="0" y="21600"/>
                    </a:lnTo>
                    <a:close/>
                  </a:path>
                </a:pathLst>
              </a:custGeom>
              <a:solidFill>
                <a:srgbClr val="002060"/>
              </a:solidFill>
              <a:ln w="12700" cap="flat">
                <a:noFill/>
                <a:miter lim="400000"/>
              </a:ln>
              <a:effectLst/>
            </p:spPr>
            <p:txBody>
              <a:bodyPr wrap="square" lIns="45719" tIns="45719" rIns="45719" bIns="45719" numCol="1" anchor="ctr">
                <a:noAutofit/>
              </a:bodyPr>
              <a:lstStyle/>
              <a:p>
                <a:pPr/>
              </a:p>
            </p:txBody>
          </p:sp>
          <p:sp>
            <p:nvSpPr>
              <p:cNvPr id="348" name="Shape"/>
              <p:cNvSpPr/>
              <p:nvPr/>
            </p:nvSpPr>
            <p:spPr>
              <a:xfrm>
                <a:off x="125025" y="0"/>
                <a:ext cx="41676"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21600" y="0"/>
                    </a:lnTo>
                    <a:lnTo>
                      <a:pt x="21600" y="19394"/>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349" name="Shape"/>
              <p:cNvSpPr/>
              <p:nvPr/>
            </p:nvSpPr>
            <p:spPr>
              <a:xfrm>
                <a:off x="0" y="-1"/>
                <a:ext cx="166701" cy="41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p>
            </p:txBody>
          </p:sp>
          <p:sp>
            <p:nvSpPr>
              <p:cNvPr id="350" name="Shape"/>
              <p:cNvSpPr/>
              <p:nvPr/>
            </p:nvSpPr>
            <p:spPr>
              <a:xfrm>
                <a:off x="0" y="0"/>
                <a:ext cx="166701"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5400" y="0"/>
                    </a:lnTo>
                    <a:lnTo>
                      <a:pt x="21600" y="0"/>
                    </a:lnTo>
                    <a:lnTo>
                      <a:pt x="21600" y="19394"/>
                    </a:lnTo>
                    <a:lnTo>
                      <a:pt x="16200" y="21600"/>
                    </a:lnTo>
                    <a:lnTo>
                      <a:pt x="0" y="21600"/>
                    </a:lnTo>
                    <a:close/>
                    <a:moveTo>
                      <a:pt x="0" y="2206"/>
                    </a:moveTo>
                    <a:lnTo>
                      <a:pt x="16200" y="2206"/>
                    </a:lnTo>
                    <a:lnTo>
                      <a:pt x="21600" y="0"/>
                    </a:lnTo>
                    <a:moveTo>
                      <a:pt x="16200" y="2206"/>
                    </a:moveTo>
                    <a:lnTo>
                      <a:pt x="16200" y="21600"/>
                    </a:lnTo>
                  </a:path>
                </a:pathLst>
              </a:custGeom>
              <a:noFill/>
              <a:ln w="25400" cap="flat">
                <a:solidFill>
                  <a:schemeClr val="accent1"/>
                </a:solidFill>
                <a:prstDash val="solid"/>
                <a:round/>
              </a:ln>
              <a:effectLst/>
            </p:spPr>
            <p:txBody>
              <a:bodyPr wrap="square" lIns="45719" tIns="45719" rIns="45719" bIns="45719" numCol="1" anchor="ctr">
                <a:noAutofit/>
              </a:bodyPr>
              <a:lstStyle/>
              <a:p>
                <a:pPr/>
              </a:p>
            </p:txBody>
          </p:sp>
        </p:grpSp>
        <p:grpSp>
          <p:nvGrpSpPr>
            <p:cNvPr id="356" name="立方体 22"/>
            <p:cNvGrpSpPr/>
            <p:nvPr/>
          </p:nvGrpSpPr>
          <p:grpSpPr>
            <a:xfrm>
              <a:off x="1277594" y="996492"/>
              <a:ext cx="517349" cy="242771"/>
              <a:chOff x="0" y="0"/>
              <a:chExt cx="517348" cy="242770"/>
            </a:xfrm>
          </p:grpSpPr>
          <p:sp>
            <p:nvSpPr>
              <p:cNvPr id="352" name="Shape"/>
              <p:cNvSpPr/>
              <p:nvPr/>
            </p:nvSpPr>
            <p:spPr>
              <a:xfrm>
                <a:off x="-1" y="0"/>
                <a:ext cx="517350" cy="24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69"/>
                    </a:moveTo>
                    <a:lnTo>
                      <a:pt x="7212" y="0"/>
                    </a:lnTo>
                    <a:lnTo>
                      <a:pt x="21600" y="0"/>
                    </a:lnTo>
                    <a:lnTo>
                      <a:pt x="21600" y="6231"/>
                    </a:lnTo>
                    <a:lnTo>
                      <a:pt x="14388" y="21600"/>
                    </a:lnTo>
                    <a:lnTo>
                      <a:pt x="0" y="21600"/>
                    </a:lnTo>
                    <a:close/>
                  </a:path>
                </a:pathLst>
              </a:custGeom>
              <a:solidFill>
                <a:srgbClr val="002060"/>
              </a:solidFill>
              <a:ln w="12700" cap="flat">
                <a:noFill/>
                <a:miter lim="400000"/>
              </a:ln>
              <a:effectLst/>
            </p:spPr>
            <p:txBody>
              <a:bodyPr wrap="square" lIns="45719" tIns="45719" rIns="45719" bIns="45719" numCol="1" anchor="ctr">
                <a:noAutofit/>
              </a:bodyPr>
              <a:lstStyle/>
              <a:p>
                <a:pPr/>
              </a:p>
            </p:txBody>
          </p:sp>
          <p:sp>
            <p:nvSpPr>
              <p:cNvPr id="353" name="Shape"/>
              <p:cNvSpPr/>
              <p:nvPr/>
            </p:nvSpPr>
            <p:spPr>
              <a:xfrm>
                <a:off x="344606" y="0"/>
                <a:ext cx="172743" cy="24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69"/>
                    </a:moveTo>
                    <a:lnTo>
                      <a:pt x="21600" y="0"/>
                    </a:lnTo>
                    <a:lnTo>
                      <a:pt x="21600" y="6231"/>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354" name="Shape"/>
              <p:cNvSpPr/>
              <p:nvPr/>
            </p:nvSpPr>
            <p:spPr>
              <a:xfrm>
                <a:off x="-1" y="-1"/>
                <a:ext cx="517350" cy="1727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212" y="0"/>
                    </a:lnTo>
                    <a:lnTo>
                      <a:pt x="21600" y="0"/>
                    </a:lnTo>
                    <a:lnTo>
                      <a:pt x="14388"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p>
            </p:txBody>
          </p:sp>
          <p:sp>
            <p:nvSpPr>
              <p:cNvPr id="355" name="Shape"/>
              <p:cNvSpPr/>
              <p:nvPr/>
            </p:nvSpPr>
            <p:spPr>
              <a:xfrm>
                <a:off x="-1" y="0"/>
                <a:ext cx="517350" cy="24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69"/>
                    </a:moveTo>
                    <a:lnTo>
                      <a:pt x="7212" y="0"/>
                    </a:lnTo>
                    <a:lnTo>
                      <a:pt x="21600" y="0"/>
                    </a:lnTo>
                    <a:lnTo>
                      <a:pt x="21600" y="6231"/>
                    </a:lnTo>
                    <a:lnTo>
                      <a:pt x="14388" y="21600"/>
                    </a:lnTo>
                    <a:lnTo>
                      <a:pt x="0" y="21600"/>
                    </a:lnTo>
                    <a:close/>
                    <a:moveTo>
                      <a:pt x="0" y="15369"/>
                    </a:moveTo>
                    <a:lnTo>
                      <a:pt x="14388" y="15369"/>
                    </a:lnTo>
                    <a:lnTo>
                      <a:pt x="21600" y="0"/>
                    </a:lnTo>
                    <a:moveTo>
                      <a:pt x="14388" y="15369"/>
                    </a:moveTo>
                    <a:lnTo>
                      <a:pt x="14388" y="21600"/>
                    </a:lnTo>
                  </a:path>
                </a:pathLst>
              </a:custGeom>
              <a:noFill/>
              <a:ln w="25400" cap="flat">
                <a:solidFill>
                  <a:schemeClr val="accent1"/>
                </a:solidFill>
                <a:prstDash val="solid"/>
                <a:round/>
              </a:ln>
              <a:effectLst/>
            </p:spPr>
            <p:txBody>
              <a:bodyPr wrap="square" lIns="45719" tIns="45719" rIns="45719" bIns="45719" numCol="1" anchor="ctr">
                <a:noAutofit/>
              </a:bodyPr>
              <a:lstStyle/>
              <a:p>
                <a:pPr/>
              </a:p>
            </p:txBody>
          </p:sp>
        </p:grpSp>
        <p:grpSp>
          <p:nvGrpSpPr>
            <p:cNvPr id="361" name="立方体 23"/>
            <p:cNvGrpSpPr/>
            <p:nvPr/>
          </p:nvGrpSpPr>
          <p:grpSpPr>
            <a:xfrm>
              <a:off x="1300588" y="1536682"/>
              <a:ext cx="166702" cy="408132"/>
              <a:chOff x="0" y="0"/>
              <a:chExt cx="166700" cy="408131"/>
            </a:xfrm>
          </p:grpSpPr>
          <p:sp>
            <p:nvSpPr>
              <p:cNvPr id="357" name="Shape"/>
              <p:cNvSpPr/>
              <p:nvPr/>
            </p:nvSpPr>
            <p:spPr>
              <a:xfrm>
                <a:off x="0" y="0"/>
                <a:ext cx="166701"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5400" y="0"/>
                    </a:lnTo>
                    <a:lnTo>
                      <a:pt x="21600" y="0"/>
                    </a:lnTo>
                    <a:lnTo>
                      <a:pt x="21600" y="19394"/>
                    </a:lnTo>
                    <a:lnTo>
                      <a:pt x="16200" y="21600"/>
                    </a:lnTo>
                    <a:lnTo>
                      <a:pt x="0" y="21600"/>
                    </a:lnTo>
                    <a:close/>
                  </a:path>
                </a:pathLst>
              </a:custGeom>
              <a:solidFill>
                <a:srgbClr val="002060"/>
              </a:solidFill>
              <a:ln w="12700" cap="flat">
                <a:noFill/>
                <a:miter lim="400000"/>
              </a:ln>
              <a:effectLst/>
            </p:spPr>
            <p:txBody>
              <a:bodyPr wrap="square" lIns="45719" tIns="45719" rIns="45719" bIns="45719" numCol="1" anchor="ctr">
                <a:noAutofit/>
              </a:bodyPr>
              <a:lstStyle/>
              <a:p>
                <a:pPr/>
              </a:p>
            </p:txBody>
          </p:sp>
          <p:sp>
            <p:nvSpPr>
              <p:cNvPr id="358" name="Shape"/>
              <p:cNvSpPr/>
              <p:nvPr/>
            </p:nvSpPr>
            <p:spPr>
              <a:xfrm>
                <a:off x="125025" y="0"/>
                <a:ext cx="41676"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21600" y="0"/>
                    </a:lnTo>
                    <a:lnTo>
                      <a:pt x="21600" y="19394"/>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359" name="Shape"/>
              <p:cNvSpPr/>
              <p:nvPr/>
            </p:nvSpPr>
            <p:spPr>
              <a:xfrm>
                <a:off x="0" y="-1"/>
                <a:ext cx="166701" cy="416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p>
            </p:txBody>
          </p:sp>
          <p:sp>
            <p:nvSpPr>
              <p:cNvPr id="360" name="Shape"/>
              <p:cNvSpPr/>
              <p:nvPr/>
            </p:nvSpPr>
            <p:spPr>
              <a:xfrm>
                <a:off x="0" y="0"/>
                <a:ext cx="166701"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5400" y="0"/>
                    </a:lnTo>
                    <a:lnTo>
                      <a:pt x="21600" y="0"/>
                    </a:lnTo>
                    <a:lnTo>
                      <a:pt x="21600" y="19394"/>
                    </a:lnTo>
                    <a:lnTo>
                      <a:pt x="16200" y="21600"/>
                    </a:lnTo>
                    <a:lnTo>
                      <a:pt x="0" y="21600"/>
                    </a:lnTo>
                    <a:close/>
                    <a:moveTo>
                      <a:pt x="0" y="2206"/>
                    </a:moveTo>
                    <a:lnTo>
                      <a:pt x="16200" y="2206"/>
                    </a:lnTo>
                    <a:lnTo>
                      <a:pt x="21600" y="0"/>
                    </a:lnTo>
                    <a:moveTo>
                      <a:pt x="16200" y="2206"/>
                    </a:moveTo>
                    <a:lnTo>
                      <a:pt x="16200" y="21600"/>
                    </a:lnTo>
                  </a:path>
                </a:pathLst>
              </a:custGeom>
              <a:noFill/>
              <a:ln w="25400" cap="flat">
                <a:solidFill>
                  <a:schemeClr val="accent1"/>
                </a:solidFill>
                <a:prstDash val="solid"/>
                <a:round/>
              </a:ln>
              <a:effectLst/>
            </p:spPr>
            <p:txBody>
              <a:bodyPr wrap="square" lIns="45719" tIns="45719" rIns="45719" bIns="45719" numCol="1" anchor="ctr">
                <a:noAutofit/>
              </a:bodyPr>
              <a:lstStyle/>
              <a:p>
                <a:pPr/>
              </a:p>
            </p:txBody>
          </p:sp>
        </p:grpSp>
        <p:sp>
          <p:nvSpPr>
            <p:cNvPr id="362" name="直线连接符 13"/>
            <p:cNvSpPr/>
            <p:nvPr/>
          </p:nvSpPr>
          <p:spPr>
            <a:xfrm flipH="1">
              <a:off x="103098" y="796788"/>
              <a:ext cx="1" cy="293166"/>
            </a:xfrm>
            <a:prstGeom prst="line">
              <a:avLst/>
            </a:prstGeom>
            <a:noFill/>
            <a:ln w="19050" cap="flat">
              <a:solidFill>
                <a:srgbClr val="7030A0"/>
              </a:solidFill>
              <a:prstDash val="solid"/>
              <a:miter lim="800000"/>
            </a:ln>
            <a:effectLst/>
          </p:spPr>
          <p:txBody>
            <a:bodyPr wrap="square" lIns="45719" tIns="45719" rIns="45719" bIns="45719" numCol="1" anchor="t">
              <a:noAutofit/>
            </a:bodyPr>
            <a:lstStyle/>
            <a:p>
              <a:pPr/>
            </a:p>
          </p:txBody>
        </p:sp>
        <p:sp>
          <p:nvSpPr>
            <p:cNvPr id="363" name="直线连接符 14"/>
            <p:cNvSpPr/>
            <p:nvPr/>
          </p:nvSpPr>
          <p:spPr>
            <a:xfrm flipH="1">
              <a:off x="5377" y="906008"/>
              <a:ext cx="1" cy="293165"/>
            </a:xfrm>
            <a:prstGeom prst="line">
              <a:avLst/>
            </a:prstGeom>
            <a:noFill/>
            <a:ln w="19050" cap="flat">
              <a:solidFill>
                <a:srgbClr val="863142"/>
              </a:solidFill>
              <a:prstDash val="solid"/>
              <a:miter lim="800000"/>
            </a:ln>
            <a:effectLst/>
          </p:spPr>
          <p:txBody>
            <a:bodyPr wrap="square" lIns="45719" tIns="45719" rIns="45719" bIns="45719" numCol="1" anchor="t">
              <a:noAutofit/>
            </a:bodyPr>
            <a:lstStyle/>
            <a:p>
              <a:pPr/>
            </a:p>
          </p:txBody>
        </p:sp>
        <p:sp>
          <p:nvSpPr>
            <p:cNvPr id="364" name="直线连接符 15"/>
            <p:cNvSpPr/>
            <p:nvPr/>
          </p:nvSpPr>
          <p:spPr>
            <a:xfrm flipH="1">
              <a:off x="5378" y="1095700"/>
              <a:ext cx="97721" cy="103472"/>
            </a:xfrm>
            <a:prstGeom prst="line">
              <a:avLst/>
            </a:prstGeom>
            <a:noFill/>
            <a:ln w="19050" cap="flat">
              <a:solidFill>
                <a:srgbClr val="A82C9D"/>
              </a:solidFill>
              <a:prstDash val="solid"/>
              <a:miter lim="800000"/>
            </a:ln>
            <a:effectLst/>
          </p:spPr>
          <p:txBody>
            <a:bodyPr wrap="square" lIns="45719" tIns="45719" rIns="45719" bIns="45719" numCol="1" anchor="t">
              <a:noAutofit/>
            </a:bodyPr>
            <a:lstStyle/>
            <a:p>
              <a:pPr/>
            </a:p>
          </p:txBody>
        </p:sp>
        <p:sp>
          <p:nvSpPr>
            <p:cNvPr id="365" name="直线箭头连接符 19"/>
            <p:cNvSpPr/>
            <p:nvPr/>
          </p:nvSpPr>
          <p:spPr>
            <a:xfrm flipV="1">
              <a:off x="103098" y="588020"/>
              <a:ext cx="526462" cy="329861"/>
            </a:xfrm>
            <a:prstGeom prst="line">
              <a:avLst/>
            </a:prstGeom>
            <a:noFill/>
            <a:ln w="25400" cap="flat">
              <a:solidFill>
                <a:srgbClr val="00B0F0"/>
              </a:solidFill>
              <a:prstDash val="solid"/>
              <a:round/>
              <a:tailEnd type="triangle" w="med" len="med"/>
            </a:ln>
            <a:effectLst/>
          </p:spPr>
          <p:txBody>
            <a:bodyPr wrap="square" lIns="45719" tIns="45719" rIns="45719" bIns="45719" numCol="1" anchor="t">
              <a:noAutofit/>
            </a:bodyPr>
            <a:lstStyle/>
            <a:p>
              <a:pPr/>
            </a:p>
          </p:txBody>
        </p:sp>
        <p:sp>
          <p:nvSpPr>
            <p:cNvPr id="366" name="直线箭头连接符 20"/>
            <p:cNvSpPr/>
            <p:nvPr/>
          </p:nvSpPr>
          <p:spPr>
            <a:xfrm>
              <a:off x="0" y="1014447"/>
              <a:ext cx="556086" cy="583453"/>
            </a:xfrm>
            <a:prstGeom prst="line">
              <a:avLst/>
            </a:prstGeom>
            <a:noFill/>
            <a:ln w="25400" cap="flat">
              <a:solidFill>
                <a:srgbClr val="00B050"/>
              </a:solidFill>
              <a:prstDash val="solid"/>
              <a:round/>
              <a:tailEnd type="triangle" w="med" len="med"/>
            </a:ln>
            <a:effectLst/>
          </p:spPr>
          <p:txBody>
            <a:bodyPr wrap="square" lIns="45719" tIns="45719" rIns="45719" bIns="45719" numCol="1" anchor="t">
              <a:noAutofit/>
            </a:bodyPr>
            <a:lstStyle/>
            <a:p>
              <a:pPr/>
            </a:p>
          </p:txBody>
        </p:sp>
        <p:sp>
          <p:nvSpPr>
            <p:cNvPr id="367" name="直线箭头连接符 22"/>
            <p:cNvSpPr/>
            <p:nvPr/>
          </p:nvSpPr>
          <p:spPr>
            <a:xfrm flipV="1">
              <a:off x="47100" y="1014447"/>
              <a:ext cx="534982" cy="145864"/>
            </a:xfrm>
            <a:prstGeom prst="line">
              <a:avLst/>
            </a:prstGeom>
            <a:noFill/>
            <a:ln w="25400" cap="flat">
              <a:solidFill>
                <a:schemeClr val="accent4"/>
              </a:solidFill>
              <a:prstDash val="solid"/>
              <a:round/>
              <a:tailEnd type="triangle" w="med" len="med"/>
            </a:ln>
            <a:effectLst/>
          </p:spPr>
          <p:txBody>
            <a:bodyPr wrap="square" lIns="45719" tIns="45719" rIns="45719" bIns="45719" numCol="1" anchor="t">
              <a:noAutofit/>
            </a:bodyPr>
            <a:lstStyle/>
            <a:p>
              <a:pPr/>
            </a:p>
          </p:txBody>
        </p:sp>
        <p:sp>
          <p:nvSpPr>
            <p:cNvPr id="368" name="文本框 31"/>
            <p:cNvSpPr txBox="1"/>
            <p:nvPr/>
          </p:nvSpPr>
          <p:spPr>
            <a:xfrm>
              <a:off x="414502" y="4795"/>
              <a:ext cx="875431" cy="243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000">
                  <a:solidFill>
                    <a:srgbClr val="FFFFFF"/>
                  </a:solidFill>
                </a:defRPr>
              </a:lvl1pPr>
            </a:lstStyle>
            <a:p>
              <a:pPr/>
              <a:r>
                <a:t>(N,1024,18,1)</a:t>
              </a:r>
            </a:p>
          </p:txBody>
        </p:sp>
        <p:sp>
          <p:nvSpPr>
            <p:cNvPr id="369" name="文本框 32"/>
            <p:cNvSpPr txBox="1"/>
            <p:nvPr/>
          </p:nvSpPr>
          <p:spPr>
            <a:xfrm>
              <a:off x="1208614" y="-1"/>
              <a:ext cx="750704" cy="396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000">
                  <a:solidFill>
                    <a:srgbClr val="FFFFFF"/>
                  </a:solidFill>
                </a:defRPr>
              </a:lvl1pPr>
            </a:lstStyle>
            <a:p>
              <a:pPr/>
              <a:r>
                <a:t>(N,450,18,1)</a:t>
              </a:r>
            </a:p>
          </p:txBody>
        </p:sp>
        <p:grpSp>
          <p:nvGrpSpPr>
            <p:cNvPr id="374" name="立方体 33"/>
            <p:cNvGrpSpPr/>
            <p:nvPr/>
          </p:nvGrpSpPr>
          <p:grpSpPr>
            <a:xfrm>
              <a:off x="655939" y="996492"/>
              <a:ext cx="543959" cy="257142"/>
              <a:chOff x="0" y="0"/>
              <a:chExt cx="543957" cy="257141"/>
            </a:xfrm>
          </p:grpSpPr>
          <p:sp>
            <p:nvSpPr>
              <p:cNvPr id="370" name="Shape"/>
              <p:cNvSpPr/>
              <p:nvPr/>
            </p:nvSpPr>
            <p:spPr>
              <a:xfrm>
                <a:off x="0" y="-1"/>
                <a:ext cx="543958" cy="257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466"/>
                    </a:moveTo>
                    <a:lnTo>
                      <a:pt x="7784" y="0"/>
                    </a:lnTo>
                    <a:lnTo>
                      <a:pt x="21600" y="0"/>
                    </a:lnTo>
                    <a:lnTo>
                      <a:pt x="21600" y="5134"/>
                    </a:lnTo>
                    <a:lnTo>
                      <a:pt x="13816" y="21600"/>
                    </a:lnTo>
                    <a:lnTo>
                      <a:pt x="0" y="21600"/>
                    </a:lnTo>
                    <a:close/>
                  </a:path>
                </a:pathLst>
              </a:custGeom>
              <a:solidFill>
                <a:srgbClr val="002060"/>
              </a:solidFill>
              <a:ln w="12700" cap="flat">
                <a:noFill/>
                <a:miter lim="400000"/>
              </a:ln>
              <a:effectLst/>
            </p:spPr>
            <p:txBody>
              <a:bodyPr wrap="square" lIns="45719" tIns="45719" rIns="45719" bIns="45719" numCol="1" anchor="ctr">
                <a:noAutofit/>
              </a:bodyPr>
              <a:lstStyle/>
              <a:p>
                <a:pPr/>
              </a:p>
            </p:txBody>
          </p:sp>
          <p:sp>
            <p:nvSpPr>
              <p:cNvPr id="371" name="Shape"/>
              <p:cNvSpPr/>
              <p:nvPr/>
            </p:nvSpPr>
            <p:spPr>
              <a:xfrm>
                <a:off x="347938" y="-1"/>
                <a:ext cx="196020" cy="257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466"/>
                    </a:moveTo>
                    <a:lnTo>
                      <a:pt x="21600" y="0"/>
                    </a:lnTo>
                    <a:lnTo>
                      <a:pt x="21600" y="5134"/>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372" name="Shape"/>
              <p:cNvSpPr/>
              <p:nvPr/>
            </p:nvSpPr>
            <p:spPr>
              <a:xfrm>
                <a:off x="0" y="-1"/>
                <a:ext cx="543958" cy="196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784" y="0"/>
                    </a:lnTo>
                    <a:lnTo>
                      <a:pt x="21600" y="0"/>
                    </a:lnTo>
                    <a:lnTo>
                      <a:pt x="13816"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p>
            </p:txBody>
          </p:sp>
          <p:sp>
            <p:nvSpPr>
              <p:cNvPr id="373" name="Shape"/>
              <p:cNvSpPr/>
              <p:nvPr/>
            </p:nvSpPr>
            <p:spPr>
              <a:xfrm>
                <a:off x="0" y="-1"/>
                <a:ext cx="543958" cy="2571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466"/>
                    </a:moveTo>
                    <a:lnTo>
                      <a:pt x="7784" y="0"/>
                    </a:lnTo>
                    <a:lnTo>
                      <a:pt x="21600" y="0"/>
                    </a:lnTo>
                    <a:lnTo>
                      <a:pt x="21600" y="5134"/>
                    </a:lnTo>
                    <a:lnTo>
                      <a:pt x="13816" y="21600"/>
                    </a:lnTo>
                    <a:lnTo>
                      <a:pt x="0" y="21600"/>
                    </a:lnTo>
                    <a:close/>
                    <a:moveTo>
                      <a:pt x="0" y="16466"/>
                    </a:moveTo>
                    <a:lnTo>
                      <a:pt x="13816" y="16466"/>
                    </a:lnTo>
                    <a:lnTo>
                      <a:pt x="21600" y="0"/>
                    </a:lnTo>
                    <a:moveTo>
                      <a:pt x="13816" y="16466"/>
                    </a:moveTo>
                    <a:lnTo>
                      <a:pt x="13816" y="21600"/>
                    </a:lnTo>
                  </a:path>
                </a:pathLst>
              </a:custGeom>
              <a:noFill/>
              <a:ln w="25400" cap="flat">
                <a:solidFill>
                  <a:schemeClr val="accent1"/>
                </a:solidFill>
                <a:prstDash val="solid"/>
                <a:round/>
              </a:ln>
              <a:effectLst/>
            </p:spPr>
            <p:txBody>
              <a:bodyPr wrap="square" lIns="45719" tIns="45719" rIns="45719" bIns="45719" numCol="1" anchor="ctr">
                <a:noAutofit/>
              </a:bodyPr>
              <a:lstStyle/>
              <a:p>
                <a:pPr/>
              </a:p>
            </p:txBody>
          </p:sp>
        </p:grpSp>
        <p:grpSp>
          <p:nvGrpSpPr>
            <p:cNvPr id="379" name="立方体 34"/>
            <p:cNvGrpSpPr/>
            <p:nvPr/>
          </p:nvGrpSpPr>
          <p:grpSpPr>
            <a:xfrm>
              <a:off x="684774" y="1542430"/>
              <a:ext cx="334887" cy="408132"/>
              <a:chOff x="0" y="0"/>
              <a:chExt cx="334886" cy="408131"/>
            </a:xfrm>
          </p:grpSpPr>
          <p:sp>
            <p:nvSpPr>
              <p:cNvPr id="375" name="Shape"/>
              <p:cNvSpPr/>
              <p:nvPr/>
            </p:nvSpPr>
            <p:spPr>
              <a:xfrm>
                <a:off x="-1" y="0"/>
                <a:ext cx="334888"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434" y="0"/>
                    </a:lnTo>
                    <a:lnTo>
                      <a:pt x="21600" y="0"/>
                    </a:lnTo>
                    <a:lnTo>
                      <a:pt x="21600" y="19603"/>
                    </a:lnTo>
                    <a:lnTo>
                      <a:pt x="19166" y="21600"/>
                    </a:lnTo>
                    <a:lnTo>
                      <a:pt x="0" y="21600"/>
                    </a:lnTo>
                    <a:close/>
                  </a:path>
                </a:pathLst>
              </a:custGeom>
              <a:solidFill>
                <a:srgbClr val="002060"/>
              </a:solidFill>
              <a:ln w="12700" cap="flat">
                <a:noFill/>
                <a:miter lim="400000"/>
              </a:ln>
              <a:effectLst/>
            </p:spPr>
            <p:txBody>
              <a:bodyPr wrap="square" lIns="45719" tIns="45719" rIns="45719" bIns="45719" numCol="1" anchor="ctr">
                <a:noAutofit/>
              </a:bodyPr>
              <a:lstStyle/>
              <a:p>
                <a:pPr/>
              </a:p>
            </p:txBody>
          </p:sp>
          <p:sp>
            <p:nvSpPr>
              <p:cNvPr id="376" name="Shape"/>
              <p:cNvSpPr/>
              <p:nvPr/>
            </p:nvSpPr>
            <p:spPr>
              <a:xfrm>
                <a:off x="297150" y="0"/>
                <a:ext cx="37736"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1600" y="0"/>
                    </a:lnTo>
                    <a:lnTo>
                      <a:pt x="21600" y="19603"/>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377" name="Shape"/>
              <p:cNvSpPr/>
              <p:nvPr/>
            </p:nvSpPr>
            <p:spPr>
              <a:xfrm>
                <a:off x="-1" y="-1"/>
                <a:ext cx="334888" cy="377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34" y="0"/>
                    </a:lnTo>
                    <a:lnTo>
                      <a:pt x="21600" y="0"/>
                    </a:lnTo>
                    <a:lnTo>
                      <a:pt x="19166"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p>
            </p:txBody>
          </p:sp>
          <p:sp>
            <p:nvSpPr>
              <p:cNvPr id="378" name="Shape"/>
              <p:cNvSpPr/>
              <p:nvPr/>
            </p:nvSpPr>
            <p:spPr>
              <a:xfrm>
                <a:off x="-1" y="0"/>
                <a:ext cx="334888" cy="40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434" y="0"/>
                    </a:lnTo>
                    <a:lnTo>
                      <a:pt x="21600" y="0"/>
                    </a:lnTo>
                    <a:lnTo>
                      <a:pt x="21600" y="19603"/>
                    </a:lnTo>
                    <a:lnTo>
                      <a:pt x="19166" y="21600"/>
                    </a:lnTo>
                    <a:lnTo>
                      <a:pt x="0" y="21600"/>
                    </a:lnTo>
                    <a:close/>
                    <a:moveTo>
                      <a:pt x="0" y="1997"/>
                    </a:moveTo>
                    <a:lnTo>
                      <a:pt x="19166" y="1997"/>
                    </a:lnTo>
                    <a:lnTo>
                      <a:pt x="21600" y="0"/>
                    </a:lnTo>
                    <a:moveTo>
                      <a:pt x="19166" y="1997"/>
                    </a:moveTo>
                    <a:lnTo>
                      <a:pt x="19166" y="21600"/>
                    </a:lnTo>
                  </a:path>
                </a:pathLst>
              </a:custGeom>
              <a:noFill/>
              <a:ln w="25400" cap="flat">
                <a:solidFill>
                  <a:schemeClr val="accent1"/>
                </a:solidFill>
                <a:prstDash val="solid"/>
                <a:round/>
              </a:ln>
              <a:effectLst/>
            </p:spPr>
            <p:txBody>
              <a:bodyPr wrap="square" lIns="45719" tIns="45719" rIns="45719" bIns="45719" numCol="1" anchor="ctr">
                <a:noAutofit/>
              </a:bodyPr>
              <a:lstStyle/>
              <a:p>
                <a:pPr/>
              </a:p>
            </p:txBody>
          </p:sp>
        </p:grpSp>
        <p:sp>
          <p:nvSpPr>
            <p:cNvPr id="380" name="文本框 35"/>
            <p:cNvSpPr txBox="1"/>
            <p:nvPr/>
          </p:nvSpPr>
          <p:spPr>
            <a:xfrm>
              <a:off x="1242871" y="735420"/>
              <a:ext cx="833974" cy="396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000">
                  <a:solidFill>
                    <a:srgbClr val="FFFFFF"/>
                  </a:solidFill>
                </a:defRPr>
              </a:lvl1pPr>
            </a:lstStyle>
            <a:p>
              <a:pPr/>
              <a:r>
                <a:t>(N,1125,1,30)</a:t>
              </a:r>
            </a:p>
          </p:txBody>
        </p:sp>
        <p:sp>
          <p:nvSpPr>
            <p:cNvPr id="381" name="文本框 36"/>
            <p:cNvSpPr txBox="1"/>
            <p:nvPr/>
          </p:nvSpPr>
          <p:spPr>
            <a:xfrm>
              <a:off x="1243602" y="1281134"/>
              <a:ext cx="796996" cy="3962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000">
                  <a:solidFill>
                    <a:srgbClr val="FFFFFF"/>
                  </a:solidFill>
                </a:defRPr>
              </a:lvl1pPr>
            </a:lstStyle>
            <a:p>
              <a:pPr/>
              <a:r>
                <a:t>(N,450,18,1)</a:t>
              </a:r>
            </a:p>
          </p:txBody>
        </p:sp>
        <p:sp>
          <p:nvSpPr>
            <p:cNvPr id="382" name="文本框 37"/>
            <p:cNvSpPr txBox="1"/>
            <p:nvPr/>
          </p:nvSpPr>
          <p:spPr>
            <a:xfrm>
              <a:off x="418833" y="735420"/>
              <a:ext cx="914593" cy="243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000">
                  <a:solidFill>
                    <a:srgbClr val="FFFFFF"/>
                  </a:solidFill>
                </a:defRPr>
              </a:lvl1pPr>
            </a:lstStyle>
            <a:p>
              <a:pPr/>
              <a:r>
                <a:t>(N,1014,1,30)</a:t>
              </a:r>
            </a:p>
          </p:txBody>
        </p:sp>
        <p:sp>
          <p:nvSpPr>
            <p:cNvPr id="383" name="文本框 38"/>
            <p:cNvSpPr txBox="1"/>
            <p:nvPr/>
          </p:nvSpPr>
          <p:spPr>
            <a:xfrm>
              <a:off x="443625" y="1276312"/>
              <a:ext cx="884961" cy="243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defRPr sz="1000">
                  <a:solidFill>
                    <a:srgbClr val="FFFFFF"/>
                  </a:solidFill>
                </a:defRPr>
              </a:lvl1pPr>
            </a:lstStyle>
            <a:p>
              <a:pPr/>
              <a:r>
                <a:t>(N,1024,18,1)</a:t>
              </a:r>
            </a:p>
          </p:txBody>
        </p:sp>
      </p:grpSp>
      <p:sp>
        <p:nvSpPr>
          <p:cNvPr id="385" name="文本框 39"/>
          <p:cNvSpPr txBox="1"/>
          <p:nvPr/>
        </p:nvSpPr>
        <p:spPr>
          <a:xfrm>
            <a:off x="9206048" y="5376886"/>
            <a:ext cx="733570" cy="396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000">
                <a:solidFill>
                  <a:srgbClr val="FFFFFF"/>
                </a:solidFill>
              </a:defRPr>
            </a:pPr>
            <a:r>
              <a:t>16</a:t>
            </a:r>
            <a:r>
              <a:t> </a:t>
            </a:r>
            <a:r>
              <a:t>x</a:t>
            </a:r>
            <a:r>
              <a:t> </a:t>
            </a:r>
            <a:r>
              <a:t>down sampling</a:t>
            </a:r>
          </a:p>
        </p:txBody>
      </p:sp>
      <p:sp>
        <p:nvSpPr>
          <p:cNvPr id="386" name="Example of the representation of one line:"/>
          <p:cNvSpPr txBox="1"/>
          <p:nvPr/>
        </p:nvSpPr>
        <p:spPr>
          <a:xfrm>
            <a:off x="8320733" y="3545101"/>
            <a:ext cx="2864686" cy="86379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90000"/>
              </a:lnSpc>
              <a:spcBef>
                <a:spcPts val="1000"/>
              </a:spcBef>
              <a:defRPr b="1" sz="2800">
                <a:solidFill>
                  <a:srgbClr val="FFFFFF"/>
                </a:solidFill>
                <a:latin typeface="等线 Light"/>
                <a:ea typeface="等线 Light"/>
                <a:cs typeface="等线 Light"/>
                <a:sym typeface="等线 Light"/>
              </a:defRPr>
            </a:lvl1pPr>
          </a:lstStyle>
          <a:p>
            <a:pPr/>
            <a:r>
              <a:t>Model:</a:t>
            </a:r>
          </a:p>
        </p:txBody>
      </p:sp>
      <p:grpSp>
        <p:nvGrpSpPr>
          <p:cNvPr id="401" name="组合 49"/>
          <p:cNvGrpSpPr/>
          <p:nvPr/>
        </p:nvGrpSpPr>
        <p:grpSpPr>
          <a:xfrm>
            <a:off x="10093883" y="4839522"/>
            <a:ext cx="2041508" cy="377417"/>
            <a:chOff x="0" y="0"/>
            <a:chExt cx="2041506" cy="377415"/>
          </a:xfrm>
        </p:grpSpPr>
        <p:sp>
          <p:nvSpPr>
            <p:cNvPr id="387" name="直线箭头连接符 19"/>
            <p:cNvSpPr/>
            <p:nvPr/>
          </p:nvSpPr>
          <p:spPr>
            <a:xfrm flipV="1">
              <a:off x="-1" y="263240"/>
              <a:ext cx="518923" cy="32265"/>
            </a:xfrm>
            <a:prstGeom prst="line">
              <a:avLst/>
            </a:prstGeom>
            <a:noFill/>
            <a:ln w="25400" cap="flat">
              <a:solidFill>
                <a:schemeClr val="accent5"/>
              </a:solidFill>
              <a:prstDash val="solid"/>
              <a:round/>
              <a:tailEnd type="triangle" w="med" len="med"/>
            </a:ln>
            <a:effectLst/>
          </p:spPr>
          <p:txBody>
            <a:bodyPr wrap="square" lIns="45719" tIns="45719" rIns="45719" bIns="45719" numCol="1" anchor="t">
              <a:noAutofit/>
            </a:bodyPr>
            <a:lstStyle/>
            <a:p>
              <a:pPr/>
            </a:p>
          </p:txBody>
        </p:sp>
        <p:grpSp>
          <p:nvGrpSpPr>
            <p:cNvPr id="400" name="组合 48"/>
            <p:cNvGrpSpPr/>
            <p:nvPr/>
          </p:nvGrpSpPr>
          <p:grpSpPr>
            <a:xfrm>
              <a:off x="466409" y="-1"/>
              <a:ext cx="1575098" cy="377417"/>
              <a:chOff x="0" y="0"/>
              <a:chExt cx="1575097" cy="377415"/>
            </a:xfrm>
          </p:grpSpPr>
          <p:grpSp>
            <p:nvGrpSpPr>
              <p:cNvPr id="392" name="立方体 44"/>
              <p:cNvGrpSpPr/>
              <p:nvPr/>
            </p:nvGrpSpPr>
            <p:grpSpPr>
              <a:xfrm>
                <a:off x="884388" y="254432"/>
                <a:ext cx="584979" cy="122984"/>
                <a:chOff x="0" y="0"/>
                <a:chExt cx="584978" cy="122982"/>
              </a:xfrm>
            </p:grpSpPr>
            <p:sp>
              <p:nvSpPr>
                <p:cNvPr id="388" name="Shape"/>
                <p:cNvSpPr/>
                <p:nvPr/>
              </p:nvSpPr>
              <p:spPr>
                <a:xfrm>
                  <a:off x="-1" y="0"/>
                  <a:ext cx="584980" cy="12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017"/>
                      </a:moveTo>
                      <a:lnTo>
                        <a:pt x="1685" y="0"/>
                      </a:lnTo>
                      <a:lnTo>
                        <a:pt x="21600" y="0"/>
                      </a:lnTo>
                      <a:lnTo>
                        <a:pt x="21600" y="13583"/>
                      </a:lnTo>
                      <a:lnTo>
                        <a:pt x="19915" y="21600"/>
                      </a:lnTo>
                      <a:lnTo>
                        <a:pt x="0" y="21600"/>
                      </a:lnTo>
                      <a:close/>
                    </a:path>
                  </a:pathLst>
                </a:custGeom>
                <a:solidFill>
                  <a:srgbClr val="002060"/>
                </a:solidFill>
                <a:ln w="12700" cap="flat">
                  <a:noFill/>
                  <a:miter lim="400000"/>
                </a:ln>
                <a:effectLst/>
              </p:spPr>
              <p:txBody>
                <a:bodyPr wrap="square" lIns="45719" tIns="45719" rIns="45719" bIns="45719" numCol="1" anchor="ctr">
                  <a:noAutofit/>
                </a:bodyPr>
                <a:lstStyle/>
                <a:p>
                  <a:pPr/>
                </a:p>
              </p:txBody>
            </p:sp>
            <p:sp>
              <p:nvSpPr>
                <p:cNvPr id="389" name="Shape"/>
                <p:cNvSpPr/>
                <p:nvPr/>
              </p:nvSpPr>
              <p:spPr>
                <a:xfrm>
                  <a:off x="539332" y="0"/>
                  <a:ext cx="45647" cy="12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017"/>
                      </a:moveTo>
                      <a:lnTo>
                        <a:pt x="21600" y="0"/>
                      </a:lnTo>
                      <a:lnTo>
                        <a:pt x="21600" y="13583"/>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390" name="Shape"/>
                <p:cNvSpPr/>
                <p:nvPr/>
              </p:nvSpPr>
              <p:spPr>
                <a:xfrm>
                  <a:off x="-1" y="-1"/>
                  <a:ext cx="584980" cy="4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685" y="0"/>
                      </a:lnTo>
                      <a:lnTo>
                        <a:pt x="21600" y="0"/>
                      </a:lnTo>
                      <a:lnTo>
                        <a:pt x="19915"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p>
              </p:txBody>
            </p:sp>
            <p:sp>
              <p:nvSpPr>
                <p:cNvPr id="391" name="Shape"/>
                <p:cNvSpPr/>
                <p:nvPr/>
              </p:nvSpPr>
              <p:spPr>
                <a:xfrm>
                  <a:off x="-1" y="0"/>
                  <a:ext cx="584980" cy="12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017"/>
                      </a:moveTo>
                      <a:lnTo>
                        <a:pt x="1685" y="0"/>
                      </a:lnTo>
                      <a:lnTo>
                        <a:pt x="21600" y="0"/>
                      </a:lnTo>
                      <a:lnTo>
                        <a:pt x="21600" y="13583"/>
                      </a:lnTo>
                      <a:lnTo>
                        <a:pt x="19915" y="21600"/>
                      </a:lnTo>
                      <a:lnTo>
                        <a:pt x="0" y="21600"/>
                      </a:lnTo>
                      <a:close/>
                      <a:moveTo>
                        <a:pt x="0" y="8017"/>
                      </a:moveTo>
                      <a:lnTo>
                        <a:pt x="19915" y="8017"/>
                      </a:lnTo>
                      <a:lnTo>
                        <a:pt x="21600" y="0"/>
                      </a:lnTo>
                      <a:moveTo>
                        <a:pt x="19915" y="8017"/>
                      </a:moveTo>
                      <a:lnTo>
                        <a:pt x="19915" y="21600"/>
                      </a:lnTo>
                    </a:path>
                  </a:pathLst>
                </a:custGeom>
                <a:noFill/>
                <a:ln w="25400" cap="flat">
                  <a:solidFill>
                    <a:srgbClr val="00B0F0"/>
                  </a:solidFill>
                  <a:prstDash val="solid"/>
                  <a:round/>
                </a:ln>
                <a:effectLst/>
              </p:spPr>
              <p:txBody>
                <a:bodyPr wrap="square" lIns="45719" tIns="45719" rIns="45719" bIns="45719" numCol="1" anchor="ctr">
                  <a:noAutofit/>
                </a:bodyPr>
                <a:lstStyle/>
                <a:p>
                  <a:pPr/>
                </a:p>
              </p:txBody>
            </p:sp>
          </p:grpSp>
          <p:sp>
            <p:nvSpPr>
              <p:cNvPr id="393" name="文本框 45"/>
              <p:cNvSpPr txBox="1"/>
              <p:nvPr/>
            </p:nvSpPr>
            <p:spPr>
              <a:xfrm>
                <a:off x="765015" y="8888"/>
                <a:ext cx="810083" cy="243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solidFill>
                      <a:srgbClr val="FFFFFF"/>
                    </a:solidFill>
                  </a:defRPr>
                </a:lvl1pPr>
              </a:lstStyle>
              <a:p>
                <a:pPr/>
                <a:r>
                  <a:t>(N,1875,1,1)</a:t>
                </a:r>
              </a:p>
            </p:txBody>
          </p:sp>
          <p:grpSp>
            <p:nvGrpSpPr>
              <p:cNvPr id="398" name="立方体 46"/>
              <p:cNvGrpSpPr/>
              <p:nvPr/>
            </p:nvGrpSpPr>
            <p:grpSpPr>
              <a:xfrm>
                <a:off x="195126" y="240021"/>
                <a:ext cx="429441" cy="122984"/>
                <a:chOff x="0" y="0"/>
                <a:chExt cx="429441" cy="122982"/>
              </a:xfrm>
            </p:grpSpPr>
            <p:sp>
              <p:nvSpPr>
                <p:cNvPr id="394" name="Shape"/>
                <p:cNvSpPr/>
                <p:nvPr/>
              </p:nvSpPr>
              <p:spPr>
                <a:xfrm>
                  <a:off x="0" y="0"/>
                  <a:ext cx="429441" cy="12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017"/>
                      </a:moveTo>
                      <a:lnTo>
                        <a:pt x="2296" y="0"/>
                      </a:lnTo>
                      <a:lnTo>
                        <a:pt x="21600" y="0"/>
                      </a:lnTo>
                      <a:lnTo>
                        <a:pt x="21600" y="13583"/>
                      </a:lnTo>
                      <a:lnTo>
                        <a:pt x="19304" y="21600"/>
                      </a:lnTo>
                      <a:lnTo>
                        <a:pt x="0" y="21600"/>
                      </a:lnTo>
                      <a:close/>
                    </a:path>
                  </a:pathLst>
                </a:custGeom>
                <a:solidFill>
                  <a:srgbClr val="002060"/>
                </a:solidFill>
                <a:ln w="12700" cap="flat">
                  <a:noFill/>
                  <a:miter lim="400000"/>
                </a:ln>
                <a:effectLst/>
              </p:spPr>
              <p:txBody>
                <a:bodyPr wrap="square" lIns="45719" tIns="45719" rIns="45719" bIns="45719" numCol="1" anchor="ctr">
                  <a:noAutofit/>
                </a:bodyPr>
                <a:lstStyle/>
                <a:p>
                  <a:pPr/>
                </a:p>
              </p:txBody>
            </p:sp>
            <p:sp>
              <p:nvSpPr>
                <p:cNvPr id="395" name="Shape"/>
                <p:cNvSpPr/>
                <p:nvPr/>
              </p:nvSpPr>
              <p:spPr>
                <a:xfrm>
                  <a:off x="383795" y="0"/>
                  <a:ext cx="45647" cy="12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017"/>
                      </a:moveTo>
                      <a:lnTo>
                        <a:pt x="21600" y="0"/>
                      </a:lnTo>
                      <a:lnTo>
                        <a:pt x="21600" y="13583"/>
                      </a:lnTo>
                      <a:lnTo>
                        <a:pt x="0" y="21600"/>
                      </a:lnTo>
                      <a:close/>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p>
              </p:txBody>
            </p:sp>
            <p:sp>
              <p:nvSpPr>
                <p:cNvPr id="396" name="Shape"/>
                <p:cNvSpPr/>
                <p:nvPr/>
              </p:nvSpPr>
              <p:spPr>
                <a:xfrm>
                  <a:off x="0" y="-1"/>
                  <a:ext cx="429441" cy="456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296" y="0"/>
                      </a:lnTo>
                      <a:lnTo>
                        <a:pt x="21600" y="0"/>
                      </a:lnTo>
                      <a:lnTo>
                        <a:pt x="19304" y="21600"/>
                      </a:lnTo>
                      <a:close/>
                    </a:path>
                  </a:pathLst>
                </a:custGeom>
                <a:solidFill>
                  <a:srgbClr val="FFFFFF">
                    <a:alpha val="20000"/>
                  </a:srgbClr>
                </a:solidFill>
                <a:ln w="12700" cap="flat">
                  <a:noFill/>
                  <a:miter lim="400000"/>
                </a:ln>
                <a:effectLst/>
              </p:spPr>
              <p:txBody>
                <a:bodyPr wrap="square" lIns="45719" tIns="45719" rIns="45719" bIns="45719" numCol="1" anchor="ctr">
                  <a:noAutofit/>
                </a:bodyPr>
                <a:lstStyle/>
                <a:p>
                  <a:pPr/>
                </a:p>
              </p:txBody>
            </p:sp>
            <p:sp>
              <p:nvSpPr>
                <p:cNvPr id="397" name="Shape"/>
                <p:cNvSpPr/>
                <p:nvPr/>
              </p:nvSpPr>
              <p:spPr>
                <a:xfrm>
                  <a:off x="0" y="0"/>
                  <a:ext cx="429441" cy="1229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8017"/>
                      </a:moveTo>
                      <a:lnTo>
                        <a:pt x="2296" y="0"/>
                      </a:lnTo>
                      <a:lnTo>
                        <a:pt x="21600" y="0"/>
                      </a:lnTo>
                      <a:lnTo>
                        <a:pt x="21600" y="13583"/>
                      </a:lnTo>
                      <a:lnTo>
                        <a:pt x="19304" y="21600"/>
                      </a:lnTo>
                      <a:lnTo>
                        <a:pt x="0" y="21600"/>
                      </a:lnTo>
                      <a:close/>
                      <a:moveTo>
                        <a:pt x="0" y="8017"/>
                      </a:moveTo>
                      <a:lnTo>
                        <a:pt x="19304" y="8017"/>
                      </a:lnTo>
                      <a:lnTo>
                        <a:pt x="21600" y="0"/>
                      </a:lnTo>
                      <a:moveTo>
                        <a:pt x="19304" y="8017"/>
                      </a:moveTo>
                      <a:lnTo>
                        <a:pt x="19304" y="21600"/>
                      </a:lnTo>
                    </a:path>
                  </a:pathLst>
                </a:custGeom>
                <a:noFill/>
                <a:ln w="25400" cap="flat">
                  <a:solidFill>
                    <a:srgbClr val="00B0F0"/>
                  </a:solidFill>
                  <a:prstDash val="solid"/>
                  <a:round/>
                </a:ln>
                <a:effectLst/>
              </p:spPr>
              <p:txBody>
                <a:bodyPr wrap="square" lIns="45719" tIns="45719" rIns="45719" bIns="45719" numCol="1" anchor="ctr">
                  <a:noAutofit/>
                </a:bodyPr>
                <a:lstStyle/>
                <a:p>
                  <a:pPr/>
                </a:p>
              </p:txBody>
            </p:sp>
          </p:grpSp>
          <p:sp>
            <p:nvSpPr>
              <p:cNvPr id="399" name="文本框 47"/>
              <p:cNvSpPr txBox="1"/>
              <p:nvPr/>
            </p:nvSpPr>
            <p:spPr>
              <a:xfrm>
                <a:off x="0" y="0"/>
                <a:ext cx="810082" cy="243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000">
                    <a:solidFill>
                      <a:srgbClr val="FFFFFF"/>
                    </a:solidFill>
                  </a:defRPr>
                </a:lvl1pPr>
              </a:lstStyle>
              <a:p>
                <a:pPr/>
                <a:r>
                  <a:t>(N,1024,1,1)</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10998217" fill="hold"/>
                                        <p:tgtEl>
                                          <p:spTgt spid="324"/>
                                        </p:tgtEl>
                                      </p:cBhvr>
                                    </p:cmd>
                                  </p:childTnLst>
                                </p:cTn>
                              </p:par>
                            </p:childTnLst>
                          </p:cTn>
                        </p:par>
                      </p:childTnLst>
                    </p:cTn>
                  </p:par>
                  <p:par>
                    <p:cTn id="7" fill="hold">
                      <p:stCondLst>
                        <p:cond delay="indefinite"/>
                      </p:stCondLst>
                      <p:childTnLst>
                        <p:par>
                          <p:cTn id="8" fill="hold">
                            <p:stCondLst>
                              <p:cond delay="0"/>
                            </p:stCondLst>
                            <p:childTnLst>
                              <p:par>
                                <p:cTn id="9" presetClass="exit" nodeType="clickEffect" presetSubtype="32" presetID="23" grpId="2" fill="hold">
                                  <p:stCondLst>
                                    <p:cond delay="0"/>
                                  </p:stCondLst>
                                  <p:iterate type="el" backwards="0">
                                    <p:tmAbs val="0"/>
                                  </p:iterate>
                                  <p:childTnLst>
                                    <p:anim calcmode="lin" valueType="num">
                                      <p:cBhvr>
                                        <p:cTn id="10" dur="500" fill="hold"/>
                                        <p:tgtEl>
                                          <p:spTgt spid="384"/>
                                        </p:tgtEl>
                                        <p:attrNameLst>
                                          <p:attrName>ppt_w</p:attrName>
                                        </p:attrNameLst>
                                      </p:cBhvr>
                                      <p:tavLst>
                                        <p:tav tm="0">
                                          <p:val>
                                            <p:strVal val="ppt_w"/>
                                          </p:val>
                                        </p:tav>
                                        <p:tav tm="100000">
                                          <p:val>
                                            <p:fltVal val="0"/>
                                          </p:val>
                                        </p:tav>
                                      </p:tavLst>
                                    </p:anim>
                                    <p:anim calcmode="lin" valueType="num">
                                      <p:cBhvr>
                                        <p:cTn id="11" dur="500" fill="hold"/>
                                        <p:tgtEl>
                                          <p:spTgt spid="384"/>
                                        </p:tgtEl>
                                        <p:attrNameLst>
                                          <p:attrName>ppt_h</p:attrName>
                                        </p:attrNameLst>
                                      </p:cBhvr>
                                      <p:tavLst>
                                        <p:tav tm="0">
                                          <p:val>
                                            <p:strVal val="ppt_h"/>
                                          </p:val>
                                        </p:tav>
                                        <p:tav tm="100000">
                                          <p:val>
                                            <p:fltVal val="0"/>
                                          </p:val>
                                        </p:tav>
                                      </p:tavLst>
                                    </p:anim>
                                    <p:set>
                                      <p:cBhvr>
                                        <p:cTn id="12" fill="hold">
                                          <p:stCondLst>
                                            <p:cond delay="499"/>
                                          </p:stCondLst>
                                        </p:cTn>
                                        <p:tgtEl>
                                          <p:spTgt spid="384"/>
                                        </p:tgtEl>
                                        <p:attrNameLst>
                                          <p:attrName>style.visibility</p:attrName>
                                        </p:attrNameLst>
                                      </p:cBhvr>
                                      <p:to>
                                        <p:strVal val="hidden"/>
                                      </p:to>
                                    </p:set>
                                  </p:childTnLst>
                                </p:cTn>
                              </p:par>
                            </p:childTnLst>
                          </p:cTn>
                        </p:par>
                        <p:par>
                          <p:cTn id="13" fill="hold">
                            <p:stCondLst>
                              <p:cond delay="500"/>
                            </p:stCondLst>
                            <p:childTnLst>
                              <p:par>
                                <p:cTn id="14" presetClass="entr" nodeType="afterEffect" presetSubtype="16" presetID="23" grpId="3" fill="hold">
                                  <p:stCondLst>
                                    <p:cond delay="0"/>
                                  </p:stCondLst>
                                  <p:iterate type="el" backwards="0">
                                    <p:tmAbs val="0"/>
                                  </p:iterate>
                                  <p:childTnLst>
                                    <p:set>
                                      <p:cBhvr>
                                        <p:cTn id="15" fill="hold"/>
                                        <p:tgtEl>
                                          <p:spTgt spid="401"/>
                                        </p:tgtEl>
                                        <p:attrNameLst>
                                          <p:attrName>style.visibility</p:attrName>
                                        </p:attrNameLst>
                                      </p:cBhvr>
                                      <p:to>
                                        <p:strVal val="visible"/>
                                      </p:to>
                                    </p:set>
                                    <p:anim calcmode="lin" valueType="num">
                                      <p:cBhvr>
                                        <p:cTn id="16" dur="500" fill="hold"/>
                                        <p:tgtEl>
                                          <p:spTgt spid="401"/>
                                        </p:tgtEl>
                                        <p:attrNameLst>
                                          <p:attrName>ppt_w</p:attrName>
                                        </p:attrNameLst>
                                      </p:cBhvr>
                                      <p:tavLst>
                                        <p:tav tm="0">
                                          <p:val>
                                            <p:fltVal val="0"/>
                                          </p:val>
                                        </p:tav>
                                        <p:tav tm="100000">
                                          <p:val>
                                            <p:strVal val="#ppt_w"/>
                                          </p:val>
                                        </p:tav>
                                      </p:tavLst>
                                    </p:anim>
                                    <p:anim calcmode="lin" valueType="num">
                                      <p:cBhvr>
                                        <p:cTn id="17" dur="500" fill="hold"/>
                                        <p:tgtEl>
                                          <p:spTgt spid="401"/>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Class="mediacall" nodeType="clickEffect" presetSubtype="0" presetID="3" grpId="1" fill="hold">
                                  <p:stCondLst>
                                    <p:cond delay="0"/>
                                  </p:stCondLst>
                                  <p:childTnLst>
                                    <p:cmd type="call" cmd="stop">
                                      <p:cBhvr>
                                        <p:cTn id="21" dur="1000" fill="hold"/>
                                        <p:tgtEl>
                                          <p:spTgt spid="324"/>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80000">
                <p:cTn id="22" fill="hold" display="0">
                  <p:stCondLst>
                    <p:cond delay="indefinite"/>
                  </p:stCondLst>
                </p:cTn>
                <p:tgtEl>
                  <p:spTgt spid="324"/>
                </p:tgtEl>
              </p:cMediaNode>
            </p:video>
          </p:childTnLst>
        </p:cTn>
      </p:par>
    </p:tnLst>
    <p:bldLst>
      <p:bldP build="whole" bldLvl="1" animBg="1" rev="0" advAuto="0" spid="384" grpId="2"/>
      <p:bldP build="whole" bldLvl="1" animBg="1" rev="0" advAuto="0" spid="401" grpId="3"/>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pic>
        <p:nvPicPr>
          <p:cNvPr id="136" name="屏幕快照 2019-06-29 下午11.40.55.png" descr="屏幕快照 2019-06-29 下午11.40.55.png"/>
          <p:cNvPicPr>
            <a:picLocks noChangeAspect="1"/>
          </p:cNvPicPr>
          <p:nvPr/>
        </p:nvPicPr>
        <p:blipFill>
          <a:blip r:embed="rId2">
            <a:extLst/>
          </a:blip>
          <a:stretch>
            <a:fillRect/>
          </a:stretch>
        </p:blipFill>
        <p:spPr>
          <a:xfrm>
            <a:off x="541627" y="2400822"/>
            <a:ext cx="11108746" cy="2761136"/>
          </a:xfrm>
          <a:prstGeom prst="rect">
            <a:avLst/>
          </a:prstGeom>
          <a:ln w="12700">
            <a:miter lim="400000"/>
          </a:ln>
        </p:spPr>
      </p:pic>
      <p:sp>
        <p:nvSpPr>
          <p:cNvPr id="137" name="Pipeline of Line-CNN："/>
          <p:cNvSpPr txBox="1"/>
          <p:nvPr>
            <p:ph type="title" idx="4294967295"/>
          </p:nvPr>
        </p:nvSpPr>
        <p:spPr>
          <a:xfrm>
            <a:off x="474382" y="635263"/>
            <a:ext cx="11099803" cy="2159001"/>
          </a:xfrm>
          <a:prstGeom prst="rect">
            <a:avLst/>
          </a:prstGeom>
        </p:spPr>
        <p:txBody>
          <a:bodyPr lIns="50800" tIns="50800" rIns="50800" bIns="50800"/>
          <a:lstStyle>
            <a:lvl1pPr defTabSz="584200">
              <a:lnSpc>
                <a:spcPct val="100000"/>
              </a:lnSpc>
              <a:defRPr sz="4000">
                <a:solidFill>
                  <a:srgbClr val="FFFFFF"/>
                </a:solidFill>
                <a:latin typeface="Helvetica Neue Medium"/>
                <a:ea typeface="Helvetica Neue Medium"/>
                <a:cs typeface="Helvetica Neue Medium"/>
                <a:sym typeface="Helvetica Neue Medium"/>
              </a:defRPr>
            </a:lvl1pPr>
          </a:lstStyle>
          <a:p>
            <a:pPr/>
            <a:r>
              <a:t>Pipeline of Line-CNN：</a:t>
            </a:r>
          </a:p>
        </p:txBody>
      </p:sp>
      <p:pic>
        <p:nvPicPr>
          <p:cNvPr id="138" name="屏幕快照 2019-06-30 上午12.16.35.png" descr="屏幕快照 2019-06-30 上午12.16.35.png"/>
          <p:cNvPicPr>
            <a:picLocks noChangeAspect="1"/>
          </p:cNvPicPr>
          <p:nvPr/>
        </p:nvPicPr>
        <p:blipFill>
          <a:blip r:embed="rId3">
            <a:extLst/>
          </a:blip>
          <a:stretch>
            <a:fillRect/>
          </a:stretch>
        </p:blipFill>
        <p:spPr>
          <a:xfrm>
            <a:off x="7168626" y="5153561"/>
            <a:ext cx="3942073" cy="40917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grpSp>
        <p:nvGrpSpPr>
          <p:cNvPr id="145" name="立方体 2"/>
          <p:cNvGrpSpPr/>
          <p:nvPr/>
        </p:nvGrpSpPr>
        <p:grpSpPr>
          <a:xfrm>
            <a:off x="3377470" y="3211857"/>
            <a:ext cx="2383974" cy="772887"/>
            <a:chOff x="0" y="0"/>
            <a:chExt cx="2383972" cy="772886"/>
          </a:xfrm>
        </p:grpSpPr>
        <p:sp>
          <p:nvSpPr>
            <p:cNvPr id="141" name="Shape"/>
            <p:cNvSpPr/>
            <p:nvPr/>
          </p:nvSpPr>
          <p:spPr>
            <a:xfrm>
              <a:off x="-1" y="-1"/>
              <a:ext cx="2383974"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1751" y="0"/>
                  </a:lnTo>
                  <a:lnTo>
                    <a:pt x="21600" y="0"/>
                  </a:lnTo>
                  <a:lnTo>
                    <a:pt x="21600" y="16200"/>
                  </a:lnTo>
                  <a:lnTo>
                    <a:pt x="19849" y="21600"/>
                  </a:lnTo>
                  <a:lnTo>
                    <a:pt x="0" y="21600"/>
                  </a:lnTo>
                  <a:close/>
                </a:path>
              </a:pathLst>
            </a:custGeom>
            <a:solidFill>
              <a:srgbClr val="002060"/>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42" name="Shape"/>
            <p:cNvSpPr/>
            <p:nvPr/>
          </p:nvSpPr>
          <p:spPr>
            <a:xfrm>
              <a:off x="2190750" y="-1"/>
              <a:ext cx="193222"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43" name="Shape"/>
            <p:cNvSpPr/>
            <p:nvPr/>
          </p:nvSpPr>
          <p:spPr>
            <a:xfrm>
              <a:off x="-1" y="-1"/>
              <a:ext cx="2383974" cy="1932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751" y="0"/>
                  </a:lnTo>
                  <a:lnTo>
                    <a:pt x="21600" y="0"/>
                  </a:lnTo>
                  <a:lnTo>
                    <a:pt x="19849"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44" name="Shape"/>
            <p:cNvSpPr/>
            <p:nvPr/>
          </p:nvSpPr>
          <p:spPr>
            <a:xfrm>
              <a:off x="-1" y="-1"/>
              <a:ext cx="2383974"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1751" y="0"/>
                  </a:lnTo>
                  <a:lnTo>
                    <a:pt x="21600" y="0"/>
                  </a:lnTo>
                  <a:lnTo>
                    <a:pt x="21600" y="16200"/>
                  </a:lnTo>
                  <a:lnTo>
                    <a:pt x="19849" y="21600"/>
                  </a:lnTo>
                  <a:lnTo>
                    <a:pt x="0" y="21600"/>
                  </a:lnTo>
                  <a:close/>
                  <a:moveTo>
                    <a:pt x="0" y="5400"/>
                  </a:moveTo>
                  <a:lnTo>
                    <a:pt x="19849" y="5400"/>
                  </a:lnTo>
                  <a:lnTo>
                    <a:pt x="21600" y="0"/>
                  </a:lnTo>
                  <a:moveTo>
                    <a:pt x="19849" y="5400"/>
                  </a:moveTo>
                  <a:lnTo>
                    <a:pt x="19849" y="21600"/>
                  </a:lnTo>
                </a:path>
              </a:pathLst>
            </a:custGeom>
            <a:noFill/>
            <a:ln w="25400" cap="flat">
              <a:solidFill>
                <a:srgbClr val="7C7C7C"/>
              </a:solidFill>
              <a:prstDash val="solid"/>
              <a:round/>
            </a:ln>
            <a:effectLst/>
          </p:spPr>
          <p:txBody>
            <a:bodyPr wrap="square" lIns="45718" tIns="45718" rIns="45718" bIns="45718" numCol="1" anchor="ctr">
              <a:noAutofit/>
            </a:bodyPr>
            <a:lstStyle/>
            <a:p>
              <a:pPr>
                <a:defRPr>
                  <a:latin typeface="+mn-lt"/>
                  <a:ea typeface="+mn-ea"/>
                  <a:cs typeface="+mn-cs"/>
                  <a:sym typeface="Helvetica"/>
                </a:defRPr>
              </a:pPr>
            </a:p>
          </p:txBody>
        </p:sp>
      </p:grpSp>
      <p:grpSp>
        <p:nvGrpSpPr>
          <p:cNvPr id="150" name="立方体 3"/>
          <p:cNvGrpSpPr/>
          <p:nvPr/>
        </p:nvGrpSpPr>
        <p:grpSpPr>
          <a:xfrm>
            <a:off x="7014705" y="2155942"/>
            <a:ext cx="634184" cy="772887"/>
            <a:chOff x="0" y="0"/>
            <a:chExt cx="634183" cy="772886"/>
          </a:xfrm>
        </p:grpSpPr>
        <p:sp>
          <p:nvSpPr>
            <p:cNvPr id="146" name="Shape"/>
            <p:cNvSpPr/>
            <p:nvPr/>
          </p:nvSpPr>
          <p:spPr>
            <a:xfrm>
              <a:off x="0" y="-1"/>
              <a:ext cx="634183"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434" y="0"/>
                  </a:lnTo>
                  <a:lnTo>
                    <a:pt x="21600" y="0"/>
                  </a:lnTo>
                  <a:lnTo>
                    <a:pt x="21600" y="19603"/>
                  </a:lnTo>
                  <a:lnTo>
                    <a:pt x="19166" y="21600"/>
                  </a:lnTo>
                  <a:lnTo>
                    <a:pt x="0" y="21600"/>
                  </a:lnTo>
                  <a:close/>
                </a:path>
              </a:pathLst>
            </a:custGeom>
            <a:solidFill>
              <a:srgbClr val="002060"/>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47" name="Shape"/>
            <p:cNvSpPr/>
            <p:nvPr/>
          </p:nvSpPr>
          <p:spPr>
            <a:xfrm>
              <a:off x="562723" y="-1"/>
              <a:ext cx="71461"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1600" y="0"/>
                  </a:lnTo>
                  <a:lnTo>
                    <a:pt x="21600" y="19603"/>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48" name="Shape"/>
            <p:cNvSpPr/>
            <p:nvPr/>
          </p:nvSpPr>
          <p:spPr>
            <a:xfrm>
              <a:off x="0" y="-1"/>
              <a:ext cx="634183" cy="71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34" y="0"/>
                  </a:lnTo>
                  <a:lnTo>
                    <a:pt x="21600" y="0"/>
                  </a:lnTo>
                  <a:lnTo>
                    <a:pt x="19166"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49" name="Shape"/>
            <p:cNvSpPr/>
            <p:nvPr/>
          </p:nvSpPr>
          <p:spPr>
            <a:xfrm>
              <a:off x="0" y="-1"/>
              <a:ext cx="634183"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434" y="0"/>
                  </a:lnTo>
                  <a:lnTo>
                    <a:pt x="21600" y="0"/>
                  </a:lnTo>
                  <a:lnTo>
                    <a:pt x="21600" y="19603"/>
                  </a:lnTo>
                  <a:lnTo>
                    <a:pt x="19166" y="21600"/>
                  </a:lnTo>
                  <a:lnTo>
                    <a:pt x="0" y="21600"/>
                  </a:lnTo>
                  <a:close/>
                  <a:moveTo>
                    <a:pt x="0" y="1997"/>
                  </a:moveTo>
                  <a:lnTo>
                    <a:pt x="19166" y="1997"/>
                  </a:lnTo>
                  <a:lnTo>
                    <a:pt x="21600" y="0"/>
                  </a:lnTo>
                  <a:moveTo>
                    <a:pt x="19166" y="1997"/>
                  </a:moveTo>
                  <a:lnTo>
                    <a:pt x="19166" y="21600"/>
                  </a:lnTo>
                </a:path>
              </a:pathLst>
            </a:custGeom>
            <a:noFill/>
            <a:ln w="25400" cap="flat">
              <a:solidFill>
                <a:srgbClr val="7C7C7C"/>
              </a:solidFill>
              <a:prstDash val="solid"/>
              <a:round/>
            </a:ln>
            <a:effectLst/>
          </p:spPr>
          <p:txBody>
            <a:bodyPr wrap="square" lIns="45718" tIns="45718" rIns="45718" bIns="45718" numCol="1" anchor="ctr">
              <a:noAutofit/>
            </a:bodyPr>
            <a:lstStyle/>
            <a:p>
              <a:pPr>
                <a:defRPr>
                  <a:latin typeface="+mn-lt"/>
                  <a:ea typeface="+mn-ea"/>
                  <a:cs typeface="+mn-cs"/>
                  <a:sym typeface="Helvetica"/>
                </a:defRPr>
              </a:pPr>
            </a:p>
          </p:txBody>
        </p:sp>
      </p:grpSp>
      <p:grpSp>
        <p:nvGrpSpPr>
          <p:cNvPr id="155" name="立方体 5"/>
          <p:cNvGrpSpPr/>
          <p:nvPr/>
        </p:nvGrpSpPr>
        <p:grpSpPr>
          <a:xfrm>
            <a:off x="8255675" y="2155943"/>
            <a:ext cx="315687" cy="772887"/>
            <a:chOff x="0" y="0"/>
            <a:chExt cx="315686" cy="772886"/>
          </a:xfrm>
        </p:grpSpPr>
        <p:sp>
          <p:nvSpPr>
            <p:cNvPr id="151" name="Shape"/>
            <p:cNvSpPr/>
            <p:nvPr/>
          </p:nvSpPr>
          <p:spPr>
            <a:xfrm>
              <a:off x="-1" y="-1"/>
              <a:ext cx="315688"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5400" y="0"/>
                  </a:lnTo>
                  <a:lnTo>
                    <a:pt x="21600" y="0"/>
                  </a:lnTo>
                  <a:lnTo>
                    <a:pt x="21600" y="19394"/>
                  </a:lnTo>
                  <a:lnTo>
                    <a:pt x="16200" y="21600"/>
                  </a:lnTo>
                  <a:lnTo>
                    <a:pt x="0" y="21600"/>
                  </a:lnTo>
                  <a:close/>
                </a:path>
              </a:pathLst>
            </a:custGeom>
            <a:solidFill>
              <a:srgbClr val="002060"/>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52" name="Shape"/>
            <p:cNvSpPr/>
            <p:nvPr/>
          </p:nvSpPr>
          <p:spPr>
            <a:xfrm>
              <a:off x="236765" y="-1"/>
              <a:ext cx="78922"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21600" y="0"/>
                  </a:lnTo>
                  <a:lnTo>
                    <a:pt x="21600" y="19394"/>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53" name="Shape"/>
            <p:cNvSpPr/>
            <p:nvPr/>
          </p:nvSpPr>
          <p:spPr>
            <a:xfrm>
              <a:off x="-1" y="-1"/>
              <a:ext cx="315688" cy="78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54" name="Shape"/>
            <p:cNvSpPr/>
            <p:nvPr/>
          </p:nvSpPr>
          <p:spPr>
            <a:xfrm>
              <a:off x="-1" y="-1"/>
              <a:ext cx="315688"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5400" y="0"/>
                  </a:lnTo>
                  <a:lnTo>
                    <a:pt x="21600" y="0"/>
                  </a:lnTo>
                  <a:lnTo>
                    <a:pt x="21600" y="19394"/>
                  </a:lnTo>
                  <a:lnTo>
                    <a:pt x="16200" y="21600"/>
                  </a:lnTo>
                  <a:lnTo>
                    <a:pt x="0" y="21600"/>
                  </a:lnTo>
                  <a:close/>
                  <a:moveTo>
                    <a:pt x="0" y="2206"/>
                  </a:moveTo>
                  <a:lnTo>
                    <a:pt x="16200" y="2206"/>
                  </a:lnTo>
                  <a:lnTo>
                    <a:pt x="21600" y="0"/>
                  </a:lnTo>
                  <a:moveTo>
                    <a:pt x="16200" y="2206"/>
                  </a:moveTo>
                  <a:lnTo>
                    <a:pt x="16200" y="21600"/>
                  </a:lnTo>
                </a:path>
              </a:pathLst>
            </a:custGeom>
            <a:noFill/>
            <a:ln w="25400" cap="flat">
              <a:solidFill>
                <a:srgbClr val="7C7C7C"/>
              </a:solidFill>
              <a:prstDash val="solid"/>
              <a:round/>
            </a:ln>
            <a:effectLst/>
          </p:spPr>
          <p:txBody>
            <a:bodyPr wrap="square" lIns="45718" tIns="45718" rIns="45718" bIns="45718" numCol="1" anchor="ctr">
              <a:noAutofit/>
            </a:bodyPr>
            <a:lstStyle/>
            <a:p>
              <a:pPr>
                <a:defRPr>
                  <a:latin typeface="+mn-lt"/>
                  <a:ea typeface="+mn-ea"/>
                  <a:cs typeface="+mn-cs"/>
                  <a:sym typeface="Helvetica"/>
                </a:defRPr>
              </a:pPr>
            </a:p>
          </p:txBody>
        </p:sp>
      </p:grpSp>
      <p:grpSp>
        <p:nvGrpSpPr>
          <p:cNvPr id="160" name="立方体 8"/>
          <p:cNvGrpSpPr/>
          <p:nvPr/>
        </p:nvGrpSpPr>
        <p:grpSpPr>
          <a:xfrm>
            <a:off x="8159112" y="3565712"/>
            <a:ext cx="979716" cy="459740"/>
            <a:chOff x="0" y="0"/>
            <a:chExt cx="979715" cy="459739"/>
          </a:xfrm>
        </p:grpSpPr>
        <p:sp>
          <p:nvSpPr>
            <p:cNvPr id="156" name="Shape"/>
            <p:cNvSpPr/>
            <p:nvPr/>
          </p:nvSpPr>
          <p:spPr>
            <a:xfrm>
              <a:off x="-1" y="0"/>
              <a:ext cx="979717" cy="459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69"/>
                  </a:moveTo>
                  <a:lnTo>
                    <a:pt x="7212" y="0"/>
                  </a:lnTo>
                  <a:lnTo>
                    <a:pt x="21600" y="0"/>
                  </a:lnTo>
                  <a:lnTo>
                    <a:pt x="21600" y="6231"/>
                  </a:lnTo>
                  <a:lnTo>
                    <a:pt x="14388" y="21600"/>
                  </a:lnTo>
                  <a:lnTo>
                    <a:pt x="0" y="21600"/>
                  </a:lnTo>
                  <a:close/>
                </a:path>
              </a:pathLst>
            </a:custGeom>
            <a:solidFill>
              <a:srgbClr val="002060"/>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57" name="Shape"/>
            <p:cNvSpPr/>
            <p:nvPr/>
          </p:nvSpPr>
          <p:spPr>
            <a:xfrm>
              <a:off x="652591" y="0"/>
              <a:ext cx="327125" cy="459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69"/>
                  </a:moveTo>
                  <a:lnTo>
                    <a:pt x="21600" y="0"/>
                  </a:lnTo>
                  <a:lnTo>
                    <a:pt x="21600" y="6231"/>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58" name="Shape"/>
            <p:cNvSpPr/>
            <p:nvPr/>
          </p:nvSpPr>
          <p:spPr>
            <a:xfrm>
              <a:off x="-1" y="-1"/>
              <a:ext cx="979717" cy="3271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212" y="0"/>
                  </a:lnTo>
                  <a:lnTo>
                    <a:pt x="21600" y="0"/>
                  </a:lnTo>
                  <a:lnTo>
                    <a:pt x="14388"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59" name="Shape"/>
            <p:cNvSpPr/>
            <p:nvPr/>
          </p:nvSpPr>
          <p:spPr>
            <a:xfrm>
              <a:off x="-1" y="0"/>
              <a:ext cx="979717" cy="459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5369"/>
                  </a:moveTo>
                  <a:lnTo>
                    <a:pt x="7212" y="0"/>
                  </a:lnTo>
                  <a:lnTo>
                    <a:pt x="21600" y="0"/>
                  </a:lnTo>
                  <a:lnTo>
                    <a:pt x="21600" y="6231"/>
                  </a:lnTo>
                  <a:lnTo>
                    <a:pt x="14388" y="21600"/>
                  </a:lnTo>
                  <a:lnTo>
                    <a:pt x="0" y="21600"/>
                  </a:lnTo>
                  <a:close/>
                  <a:moveTo>
                    <a:pt x="0" y="15369"/>
                  </a:moveTo>
                  <a:lnTo>
                    <a:pt x="14388" y="15369"/>
                  </a:lnTo>
                  <a:lnTo>
                    <a:pt x="21600" y="0"/>
                  </a:lnTo>
                  <a:moveTo>
                    <a:pt x="14388" y="15369"/>
                  </a:moveTo>
                  <a:lnTo>
                    <a:pt x="14388" y="21600"/>
                  </a:lnTo>
                </a:path>
              </a:pathLst>
            </a:custGeom>
            <a:noFill/>
            <a:ln w="25400" cap="flat">
              <a:solidFill>
                <a:srgbClr val="7C7C7C"/>
              </a:solidFill>
              <a:prstDash val="solid"/>
              <a:round/>
            </a:ln>
            <a:effectLst/>
          </p:spPr>
          <p:txBody>
            <a:bodyPr wrap="square" lIns="45718" tIns="45718" rIns="45718" bIns="45718" numCol="1" anchor="ctr">
              <a:noAutofit/>
            </a:bodyPr>
            <a:lstStyle/>
            <a:p>
              <a:pPr>
                <a:defRPr>
                  <a:latin typeface="+mn-lt"/>
                  <a:ea typeface="+mn-ea"/>
                  <a:cs typeface="+mn-cs"/>
                  <a:sym typeface="Helvetica"/>
                </a:defRPr>
              </a:pPr>
            </a:p>
          </p:txBody>
        </p:sp>
      </p:grpSp>
      <p:grpSp>
        <p:nvGrpSpPr>
          <p:cNvPr id="165" name="立方体 11"/>
          <p:cNvGrpSpPr/>
          <p:nvPr/>
        </p:nvGrpSpPr>
        <p:grpSpPr>
          <a:xfrm>
            <a:off x="8202658" y="4588681"/>
            <a:ext cx="315687" cy="772887"/>
            <a:chOff x="0" y="0"/>
            <a:chExt cx="315686" cy="772886"/>
          </a:xfrm>
        </p:grpSpPr>
        <p:sp>
          <p:nvSpPr>
            <p:cNvPr id="161" name="Shape"/>
            <p:cNvSpPr/>
            <p:nvPr/>
          </p:nvSpPr>
          <p:spPr>
            <a:xfrm>
              <a:off x="-1" y="-1"/>
              <a:ext cx="315688"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5400" y="0"/>
                  </a:lnTo>
                  <a:lnTo>
                    <a:pt x="21600" y="0"/>
                  </a:lnTo>
                  <a:lnTo>
                    <a:pt x="21600" y="19394"/>
                  </a:lnTo>
                  <a:lnTo>
                    <a:pt x="16200" y="21600"/>
                  </a:lnTo>
                  <a:lnTo>
                    <a:pt x="0" y="21600"/>
                  </a:lnTo>
                  <a:close/>
                </a:path>
              </a:pathLst>
            </a:custGeom>
            <a:solidFill>
              <a:srgbClr val="002060"/>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62" name="Shape"/>
            <p:cNvSpPr/>
            <p:nvPr/>
          </p:nvSpPr>
          <p:spPr>
            <a:xfrm>
              <a:off x="236765" y="-1"/>
              <a:ext cx="78922"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21600" y="0"/>
                  </a:lnTo>
                  <a:lnTo>
                    <a:pt x="21600" y="19394"/>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63" name="Shape"/>
            <p:cNvSpPr/>
            <p:nvPr/>
          </p:nvSpPr>
          <p:spPr>
            <a:xfrm>
              <a:off x="-1" y="-1"/>
              <a:ext cx="315688" cy="78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64" name="Shape"/>
            <p:cNvSpPr/>
            <p:nvPr/>
          </p:nvSpPr>
          <p:spPr>
            <a:xfrm>
              <a:off x="-1" y="-1"/>
              <a:ext cx="315688"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206"/>
                  </a:moveTo>
                  <a:lnTo>
                    <a:pt x="5400" y="0"/>
                  </a:lnTo>
                  <a:lnTo>
                    <a:pt x="21600" y="0"/>
                  </a:lnTo>
                  <a:lnTo>
                    <a:pt x="21600" y="19394"/>
                  </a:lnTo>
                  <a:lnTo>
                    <a:pt x="16200" y="21600"/>
                  </a:lnTo>
                  <a:lnTo>
                    <a:pt x="0" y="21600"/>
                  </a:lnTo>
                  <a:close/>
                  <a:moveTo>
                    <a:pt x="0" y="2206"/>
                  </a:moveTo>
                  <a:lnTo>
                    <a:pt x="16200" y="2206"/>
                  </a:lnTo>
                  <a:lnTo>
                    <a:pt x="21600" y="0"/>
                  </a:lnTo>
                  <a:moveTo>
                    <a:pt x="16200" y="2206"/>
                  </a:moveTo>
                  <a:lnTo>
                    <a:pt x="16200" y="21600"/>
                  </a:lnTo>
                </a:path>
              </a:pathLst>
            </a:custGeom>
            <a:noFill/>
            <a:ln w="25400" cap="flat">
              <a:solidFill>
                <a:srgbClr val="7C7C7C"/>
              </a:solidFill>
              <a:prstDash val="solid"/>
              <a:round/>
            </a:ln>
            <a:effectLst/>
          </p:spPr>
          <p:txBody>
            <a:bodyPr wrap="square" lIns="45718" tIns="45718" rIns="45718" bIns="45718" numCol="1" anchor="ctr">
              <a:noAutofit/>
            </a:bodyPr>
            <a:lstStyle/>
            <a:p>
              <a:pPr>
                <a:defRPr>
                  <a:latin typeface="+mn-lt"/>
                  <a:ea typeface="+mn-ea"/>
                  <a:cs typeface="+mn-cs"/>
                  <a:sym typeface="Helvetica"/>
                </a:defRPr>
              </a:pPr>
            </a:p>
          </p:txBody>
        </p:sp>
      </p:grpSp>
      <p:sp>
        <p:nvSpPr>
          <p:cNvPr id="166" name="直线连接符 13"/>
          <p:cNvSpPr/>
          <p:nvPr/>
        </p:nvSpPr>
        <p:spPr>
          <a:xfrm>
            <a:off x="5761443" y="3222741"/>
            <a:ext cx="1" cy="555172"/>
          </a:xfrm>
          <a:prstGeom prst="line">
            <a:avLst/>
          </a:prstGeom>
          <a:ln w="38100">
            <a:solidFill>
              <a:srgbClr val="7030A0"/>
            </a:solidFill>
          </a:ln>
        </p:spPr>
        <p:txBody>
          <a:bodyPr lIns="45718" tIns="45718" rIns="45718" bIns="45718"/>
          <a:lstStyle/>
          <a:p>
            <a:pPr>
              <a:defRPr>
                <a:latin typeface="+mn-lt"/>
                <a:ea typeface="+mn-ea"/>
                <a:cs typeface="+mn-cs"/>
                <a:sym typeface="Helvetica"/>
              </a:defRPr>
            </a:pPr>
          </a:p>
        </p:txBody>
      </p:sp>
      <p:sp>
        <p:nvSpPr>
          <p:cNvPr id="167" name="直线连接符 14"/>
          <p:cNvSpPr/>
          <p:nvPr/>
        </p:nvSpPr>
        <p:spPr>
          <a:xfrm>
            <a:off x="5576386" y="3429571"/>
            <a:ext cx="1" cy="555172"/>
          </a:xfrm>
          <a:prstGeom prst="line">
            <a:avLst/>
          </a:prstGeom>
          <a:ln w="38100">
            <a:solidFill>
              <a:srgbClr val="863142"/>
            </a:solidFill>
          </a:ln>
        </p:spPr>
        <p:txBody>
          <a:bodyPr lIns="45718" tIns="45718" rIns="45718" bIns="45718"/>
          <a:lstStyle/>
          <a:p>
            <a:pPr>
              <a:defRPr>
                <a:latin typeface="+mn-lt"/>
                <a:ea typeface="+mn-ea"/>
                <a:cs typeface="+mn-cs"/>
                <a:sym typeface="Helvetica"/>
              </a:defRPr>
            </a:pPr>
          </a:p>
        </p:txBody>
      </p:sp>
      <p:sp>
        <p:nvSpPr>
          <p:cNvPr id="168" name="直线连接符 15"/>
          <p:cNvSpPr/>
          <p:nvPr/>
        </p:nvSpPr>
        <p:spPr>
          <a:xfrm flipH="1">
            <a:off x="5576387" y="3788797"/>
            <a:ext cx="185057" cy="195947"/>
          </a:xfrm>
          <a:prstGeom prst="line">
            <a:avLst/>
          </a:prstGeom>
          <a:ln w="38100">
            <a:solidFill>
              <a:srgbClr val="A82C9D"/>
            </a:solidFill>
          </a:ln>
        </p:spPr>
        <p:txBody>
          <a:bodyPr lIns="45718" tIns="45718" rIns="45718" bIns="45718"/>
          <a:lstStyle/>
          <a:p>
            <a:pPr>
              <a:defRPr>
                <a:latin typeface="+mn-lt"/>
                <a:ea typeface="+mn-ea"/>
                <a:cs typeface="+mn-cs"/>
                <a:sym typeface="Helvetica"/>
              </a:defRPr>
            </a:pPr>
          </a:p>
        </p:txBody>
      </p:sp>
      <p:sp>
        <p:nvSpPr>
          <p:cNvPr id="169" name="直线箭头连接符 19"/>
          <p:cNvSpPr/>
          <p:nvPr/>
        </p:nvSpPr>
        <p:spPr>
          <a:xfrm flipV="1">
            <a:off x="5761442" y="2928828"/>
            <a:ext cx="948462" cy="572861"/>
          </a:xfrm>
          <a:prstGeom prst="line">
            <a:avLst/>
          </a:prstGeom>
          <a:ln w="25400">
            <a:solidFill>
              <a:srgbClr val="7030A0"/>
            </a:solidFill>
            <a:tailEnd type="triangle"/>
          </a:ln>
        </p:spPr>
        <p:txBody>
          <a:bodyPr lIns="45718" tIns="45718" rIns="45718" bIns="45718"/>
          <a:lstStyle/>
          <a:p>
            <a:pPr>
              <a:defRPr>
                <a:latin typeface="+mn-lt"/>
                <a:ea typeface="+mn-ea"/>
                <a:cs typeface="+mn-cs"/>
                <a:sym typeface="Helvetica"/>
              </a:defRPr>
            </a:pPr>
          </a:p>
        </p:txBody>
      </p:sp>
      <p:sp>
        <p:nvSpPr>
          <p:cNvPr id="170" name="直线箭头连接符 20"/>
          <p:cNvSpPr/>
          <p:nvPr/>
        </p:nvSpPr>
        <p:spPr>
          <a:xfrm>
            <a:off x="5566204" y="3634926"/>
            <a:ext cx="1143701" cy="765332"/>
          </a:xfrm>
          <a:prstGeom prst="line">
            <a:avLst/>
          </a:prstGeom>
          <a:ln w="25400">
            <a:solidFill>
              <a:srgbClr val="863142"/>
            </a:solidFill>
            <a:tailEnd type="triangle"/>
          </a:ln>
        </p:spPr>
        <p:txBody>
          <a:bodyPr lIns="45718" tIns="45718" rIns="45718" bIns="45718"/>
          <a:lstStyle/>
          <a:p>
            <a:pPr>
              <a:defRPr>
                <a:latin typeface="+mn-lt"/>
                <a:ea typeface="+mn-ea"/>
                <a:cs typeface="+mn-cs"/>
                <a:sym typeface="Helvetica"/>
              </a:defRPr>
            </a:pPr>
          </a:p>
        </p:txBody>
      </p:sp>
      <p:sp>
        <p:nvSpPr>
          <p:cNvPr id="171" name="直线箭头连接符 22"/>
          <p:cNvSpPr/>
          <p:nvPr/>
        </p:nvSpPr>
        <p:spPr>
          <a:xfrm flipV="1">
            <a:off x="5655397" y="3813179"/>
            <a:ext cx="1030105" cy="97973"/>
          </a:xfrm>
          <a:prstGeom prst="line">
            <a:avLst/>
          </a:prstGeom>
          <a:ln w="25400">
            <a:solidFill>
              <a:srgbClr val="A82C9D"/>
            </a:solidFill>
            <a:tailEnd type="triangle"/>
          </a:ln>
        </p:spPr>
        <p:txBody>
          <a:bodyPr lIns="45718" tIns="45718" rIns="45718" bIns="45718"/>
          <a:lstStyle/>
          <a:p>
            <a:pPr>
              <a:defRPr>
                <a:latin typeface="+mn-lt"/>
                <a:ea typeface="+mn-ea"/>
                <a:cs typeface="+mn-cs"/>
                <a:sym typeface="Helvetica"/>
              </a:defRPr>
            </a:pPr>
          </a:p>
        </p:txBody>
      </p:sp>
      <p:sp>
        <p:nvSpPr>
          <p:cNvPr id="172" name="文本框 25"/>
          <p:cNvSpPr txBox="1"/>
          <p:nvPr/>
        </p:nvSpPr>
        <p:spPr>
          <a:xfrm>
            <a:off x="3906834" y="2701014"/>
            <a:ext cx="1224643" cy="370837"/>
          </a:xfrm>
          <a:prstGeom prst="rect">
            <a:avLst/>
          </a:prstGeom>
          <a:solidFill>
            <a:srgbClr val="002060"/>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solidFill>
                  <a:srgbClr val="FFFFFF"/>
                </a:solidFill>
                <a:latin typeface="+mn-lt"/>
                <a:ea typeface="+mn-ea"/>
                <a:cs typeface="+mn-cs"/>
                <a:sym typeface="Helvetica"/>
              </a:defRPr>
            </a:lvl1pPr>
          </a:lstStyle>
          <a:p>
            <a:pPr/>
            <a:r>
              <a:t>Resnet122</a:t>
            </a:r>
          </a:p>
        </p:txBody>
      </p:sp>
      <p:sp>
        <p:nvSpPr>
          <p:cNvPr id="173" name="文本框 28"/>
          <p:cNvSpPr txBox="1"/>
          <p:nvPr/>
        </p:nvSpPr>
        <p:spPr>
          <a:xfrm>
            <a:off x="7255598" y="1850386"/>
            <a:ext cx="979716" cy="24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rgbClr val="FFFFFF"/>
                </a:solidFill>
                <a:latin typeface="+mn-lt"/>
                <a:ea typeface="+mn-ea"/>
                <a:cs typeface="+mn-cs"/>
                <a:sym typeface="Helvetica"/>
              </a:defRPr>
            </a:lvl1pPr>
          </a:lstStyle>
          <a:p>
            <a:pPr/>
            <a:r>
              <a:t>(N,1024,18,1)</a:t>
            </a:r>
          </a:p>
        </p:txBody>
      </p:sp>
      <p:sp>
        <p:nvSpPr>
          <p:cNvPr id="174" name="文本框 29"/>
          <p:cNvSpPr txBox="1"/>
          <p:nvPr/>
        </p:nvSpPr>
        <p:spPr>
          <a:xfrm>
            <a:off x="8413518" y="1870966"/>
            <a:ext cx="979716" cy="2438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rgbClr val="FFFFFF"/>
                </a:solidFill>
                <a:latin typeface="+mn-lt"/>
                <a:ea typeface="+mn-ea"/>
                <a:cs typeface="+mn-cs"/>
                <a:sym typeface="Helvetica"/>
              </a:defRPr>
            </a:lvl1pPr>
          </a:lstStyle>
          <a:p>
            <a:pPr/>
            <a:r>
              <a:t>(N,450,18,1)</a:t>
            </a:r>
          </a:p>
        </p:txBody>
      </p:sp>
      <p:grpSp>
        <p:nvGrpSpPr>
          <p:cNvPr id="179" name="立方体 30"/>
          <p:cNvGrpSpPr/>
          <p:nvPr/>
        </p:nvGrpSpPr>
        <p:grpSpPr>
          <a:xfrm>
            <a:off x="6981870" y="3565712"/>
            <a:ext cx="1030107" cy="486953"/>
            <a:chOff x="0" y="0"/>
            <a:chExt cx="1030106" cy="486952"/>
          </a:xfrm>
        </p:grpSpPr>
        <p:sp>
          <p:nvSpPr>
            <p:cNvPr id="175" name="Shape"/>
            <p:cNvSpPr/>
            <p:nvPr/>
          </p:nvSpPr>
          <p:spPr>
            <a:xfrm>
              <a:off x="-1" y="-1"/>
              <a:ext cx="1030108" cy="486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466"/>
                  </a:moveTo>
                  <a:lnTo>
                    <a:pt x="7784" y="0"/>
                  </a:lnTo>
                  <a:lnTo>
                    <a:pt x="21600" y="0"/>
                  </a:lnTo>
                  <a:lnTo>
                    <a:pt x="21600" y="5134"/>
                  </a:lnTo>
                  <a:lnTo>
                    <a:pt x="13816" y="21600"/>
                  </a:lnTo>
                  <a:lnTo>
                    <a:pt x="0" y="21600"/>
                  </a:lnTo>
                  <a:close/>
                </a:path>
              </a:pathLst>
            </a:custGeom>
            <a:solidFill>
              <a:srgbClr val="002060"/>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76" name="Shape"/>
            <p:cNvSpPr/>
            <p:nvPr/>
          </p:nvSpPr>
          <p:spPr>
            <a:xfrm>
              <a:off x="658901" y="-1"/>
              <a:ext cx="371205" cy="486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466"/>
                  </a:moveTo>
                  <a:lnTo>
                    <a:pt x="21600" y="0"/>
                  </a:lnTo>
                  <a:lnTo>
                    <a:pt x="21600" y="5134"/>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77" name="Shape"/>
            <p:cNvSpPr/>
            <p:nvPr/>
          </p:nvSpPr>
          <p:spPr>
            <a:xfrm>
              <a:off x="-1" y="-1"/>
              <a:ext cx="1030108" cy="3712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7784" y="0"/>
                  </a:lnTo>
                  <a:lnTo>
                    <a:pt x="21600" y="0"/>
                  </a:lnTo>
                  <a:lnTo>
                    <a:pt x="13816"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78" name="Shape"/>
            <p:cNvSpPr/>
            <p:nvPr/>
          </p:nvSpPr>
          <p:spPr>
            <a:xfrm>
              <a:off x="-1" y="-1"/>
              <a:ext cx="1030108" cy="4869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6466"/>
                  </a:moveTo>
                  <a:lnTo>
                    <a:pt x="7784" y="0"/>
                  </a:lnTo>
                  <a:lnTo>
                    <a:pt x="21600" y="0"/>
                  </a:lnTo>
                  <a:lnTo>
                    <a:pt x="21600" y="5134"/>
                  </a:lnTo>
                  <a:lnTo>
                    <a:pt x="13816" y="21600"/>
                  </a:lnTo>
                  <a:lnTo>
                    <a:pt x="0" y="21600"/>
                  </a:lnTo>
                  <a:close/>
                  <a:moveTo>
                    <a:pt x="0" y="16466"/>
                  </a:moveTo>
                  <a:lnTo>
                    <a:pt x="13816" y="16466"/>
                  </a:lnTo>
                  <a:lnTo>
                    <a:pt x="21600" y="0"/>
                  </a:lnTo>
                  <a:moveTo>
                    <a:pt x="13816" y="16466"/>
                  </a:moveTo>
                  <a:lnTo>
                    <a:pt x="13816" y="21600"/>
                  </a:lnTo>
                </a:path>
              </a:pathLst>
            </a:custGeom>
            <a:noFill/>
            <a:ln w="25400" cap="flat">
              <a:solidFill>
                <a:srgbClr val="7C7C7C"/>
              </a:solidFill>
              <a:prstDash val="solid"/>
              <a:round/>
            </a:ln>
            <a:effectLst/>
          </p:spPr>
          <p:txBody>
            <a:bodyPr wrap="square" lIns="45718" tIns="45718" rIns="45718" bIns="45718" numCol="1" anchor="ctr">
              <a:noAutofit/>
            </a:bodyPr>
            <a:lstStyle/>
            <a:p>
              <a:pPr>
                <a:defRPr>
                  <a:latin typeface="+mn-lt"/>
                  <a:ea typeface="+mn-ea"/>
                  <a:cs typeface="+mn-cs"/>
                  <a:sym typeface="Helvetica"/>
                </a:defRPr>
              </a:pPr>
            </a:p>
          </p:txBody>
        </p:sp>
      </p:grpSp>
      <p:grpSp>
        <p:nvGrpSpPr>
          <p:cNvPr id="184" name="立方体 31"/>
          <p:cNvGrpSpPr/>
          <p:nvPr/>
        </p:nvGrpSpPr>
        <p:grpSpPr>
          <a:xfrm>
            <a:off x="7036476" y="4599568"/>
            <a:ext cx="634184" cy="772887"/>
            <a:chOff x="0" y="0"/>
            <a:chExt cx="634183" cy="772886"/>
          </a:xfrm>
        </p:grpSpPr>
        <p:sp>
          <p:nvSpPr>
            <p:cNvPr id="180" name="Shape"/>
            <p:cNvSpPr/>
            <p:nvPr/>
          </p:nvSpPr>
          <p:spPr>
            <a:xfrm>
              <a:off x="0" y="-1"/>
              <a:ext cx="634183"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434" y="0"/>
                  </a:lnTo>
                  <a:lnTo>
                    <a:pt x="21600" y="0"/>
                  </a:lnTo>
                  <a:lnTo>
                    <a:pt x="21600" y="19603"/>
                  </a:lnTo>
                  <a:lnTo>
                    <a:pt x="19166" y="21600"/>
                  </a:lnTo>
                  <a:lnTo>
                    <a:pt x="0" y="21600"/>
                  </a:lnTo>
                  <a:close/>
                </a:path>
              </a:pathLst>
            </a:custGeom>
            <a:solidFill>
              <a:srgbClr val="002060"/>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81" name="Shape"/>
            <p:cNvSpPr/>
            <p:nvPr/>
          </p:nvSpPr>
          <p:spPr>
            <a:xfrm>
              <a:off x="562723" y="-1"/>
              <a:ext cx="71461"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1600" y="0"/>
                  </a:lnTo>
                  <a:lnTo>
                    <a:pt x="21600" y="19603"/>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82" name="Shape"/>
            <p:cNvSpPr/>
            <p:nvPr/>
          </p:nvSpPr>
          <p:spPr>
            <a:xfrm>
              <a:off x="0" y="-1"/>
              <a:ext cx="634183" cy="714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434" y="0"/>
                  </a:lnTo>
                  <a:lnTo>
                    <a:pt x="21600" y="0"/>
                  </a:lnTo>
                  <a:lnTo>
                    <a:pt x="19166"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defRPr>
                  <a:latin typeface="+mn-lt"/>
                  <a:ea typeface="+mn-ea"/>
                  <a:cs typeface="+mn-cs"/>
                  <a:sym typeface="Helvetica"/>
                </a:defRPr>
              </a:pPr>
            </a:p>
          </p:txBody>
        </p:sp>
        <p:sp>
          <p:nvSpPr>
            <p:cNvPr id="183" name="Shape"/>
            <p:cNvSpPr/>
            <p:nvPr/>
          </p:nvSpPr>
          <p:spPr>
            <a:xfrm>
              <a:off x="0" y="-1"/>
              <a:ext cx="634183" cy="77288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997"/>
                  </a:moveTo>
                  <a:lnTo>
                    <a:pt x="2434" y="0"/>
                  </a:lnTo>
                  <a:lnTo>
                    <a:pt x="21600" y="0"/>
                  </a:lnTo>
                  <a:lnTo>
                    <a:pt x="21600" y="19603"/>
                  </a:lnTo>
                  <a:lnTo>
                    <a:pt x="19166" y="21600"/>
                  </a:lnTo>
                  <a:lnTo>
                    <a:pt x="0" y="21600"/>
                  </a:lnTo>
                  <a:close/>
                  <a:moveTo>
                    <a:pt x="0" y="1997"/>
                  </a:moveTo>
                  <a:lnTo>
                    <a:pt x="19166" y="1997"/>
                  </a:lnTo>
                  <a:lnTo>
                    <a:pt x="21600" y="0"/>
                  </a:lnTo>
                  <a:moveTo>
                    <a:pt x="19166" y="1997"/>
                  </a:moveTo>
                  <a:lnTo>
                    <a:pt x="19166" y="21600"/>
                  </a:lnTo>
                </a:path>
              </a:pathLst>
            </a:custGeom>
            <a:noFill/>
            <a:ln w="25400" cap="flat">
              <a:solidFill>
                <a:srgbClr val="7C7C7C"/>
              </a:solidFill>
              <a:prstDash val="solid"/>
              <a:round/>
            </a:ln>
            <a:effectLst/>
          </p:spPr>
          <p:txBody>
            <a:bodyPr wrap="square" lIns="45718" tIns="45718" rIns="45718" bIns="45718" numCol="1" anchor="ctr">
              <a:noAutofit/>
            </a:bodyPr>
            <a:lstStyle/>
            <a:p>
              <a:pPr>
                <a:defRPr>
                  <a:latin typeface="+mn-lt"/>
                  <a:ea typeface="+mn-ea"/>
                  <a:cs typeface="+mn-cs"/>
                  <a:sym typeface="Helvetica"/>
                </a:defRPr>
              </a:pPr>
            </a:p>
          </p:txBody>
        </p:sp>
      </p:grpSp>
      <p:sp>
        <p:nvSpPr>
          <p:cNvPr id="185" name="文本框 32"/>
          <p:cNvSpPr txBox="1"/>
          <p:nvPr/>
        </p:nvSpPr>
        <p:spPr>
          <a:xfrm>
            <a:off x="8349615" y="3056917"/>
            <a:ext cx="979716" cy="24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rgbClr val="FFFFFF"/>
                </a:solidFill>
                <a:latin typeface="+mn-lt"/>
                <a:ea typeface="+mn-ea"/>
                <a:cs typeface="+mn-cs"/>
                <a:sym typeface="Helvetica"/>
              </a:defRPr>
            </a:lvl1pPr>
          </a:lstStyle>
          <a:p>
            <a:pPr/>
            <a:r>
              <a:t>(N,1125,1,30)</a:t>
            </a:r>
          </a:p>
        </p:txBody>
      </p:sp>
      <p:sp>
        <p:nvSpPr>
          <p:cNvPr id="186" name="文本框 33"/>
          <p:cNvSpPr txBox="1"/>
          <p:nvPr/>
        </p:nvSpPr>
        <p:spPr>
          <a:xfrm>
            <a:off x="8393159" y="4286715"/>
            <a:ext cx="979716" cy="24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rgbClr val="FFFFFF"/>
                </a:solidFill>
                <a:latin typeface="+mn-lt"/>
                <a:ea typeface="+mn-ea"/>
                <a:cs typeface="+mn-cs"/>
                <a:sym typeface="Helvetica"/>
              </a:defRPr>
            </a:lvl1pPr>
          </a:lstStyle>
          <a:p>
            <a:pPr/>
            <a:r>
              <a:t>(N,450,18,1)</a:t>
            </a:r>
          </a:p>
        </p:txBody>
      </p:sp>
      <p:sp>
        <p:nvSpPr>
          <p:cNvPr id="187" name="文本框 34"/>
          <p:cNvSpPr txBox="1"/>
          <p:nvPr/>
        </p:nvSpPr>
        <p:spPr>
          <a:xfrm>
            <a:off x="7179398" y="3099633"/>
            <a:ext cx="979716" cy="24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rgbClr val="FFFFFF"/>
                </a:solidFill>
                <a:latin typeface="+mn-lt"/>
                <a:ea typeface="+mn-ea"/>
                <a:cs typeface="+mn-cs"/>
                <a:sym typeface="Helvetica"/>
              </a:defRPr>
            </a:lvl1pPr>
          </a:lstStyle>
          <a:p>
            <a:pPr/>
            <a:r>
              <a:t>(N,1014,1,30)</a:t>
            </a:r>
          </a:p>
        </p:txBody>
      </p:sp>
      <p:sp>
        <p:nvSpPr>
          <p:cNvPr id="188" name="文本框 35"/>
          <p:cNvSpPr txBox="1"/>
          <p:nvPr/>
        </p:nvSpPr>
        <p:spPr>
          <a:xfrm>
            <a:off x="7224351" y="4277149"/>
            <a:ext cx="979716" cy="24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rgbClr val="FFFFFF"/>
                </a:solidFill>
                <a:latin typeface="+mn-lt"/>
                <a:ea typeface="+mn-ea"/>
                <a:cs typeface="+mn-cs"/>
                <a:sym typeface="Helvetica"/>
              </a:defRPr>
            </a:lvl1pPr>
          </a:lstStyle>
          <a:p>
            <a:pPr/>
            <a:r>
              <a:t>(N,1024,18,1)</a:t>
            </a:r>
          </a:p>
        </p:txBody>
      </p:sp>
      <p:pic>
        <p:nvPicPr>
          <p:cNvPr id="189" name="图片 38" descr="图片 38"/>
          <p:cNvPicPr>
            <a:picLocks noChangeAspect="1"/>
          </p:cNvPicPr>
          <p:nvPr/>
        </p:nvPicPr>
        <p:blipFill>
          <a:blip r:embed="rId2">
            <a:extLst/>
          </a:blip>
          <a:stretch>
            <a:fillRect/>
          </a:stretch>
        </p:blipFill>
        <p:spPr>
          <a:xfrm rot="20894154">
            <a:off x="130430" y="2924099"/>
            <a:ext cx="2397161" cy="1348403"/>
          </a:xfrm>
          <a:prstGeom prst="rect">
            <a:avLst/>
          </a:prstGeom>
          <a:ln w="12700">
            <a:miter lim="400000"/>
          </a:ln>
        </p:spPr>
      </p:pic>
      <p:sp>
        <p:nvSpPr>
          <p:cNvPr id="190" name="文本框 39"/>
          <p:cNvSpPr txBox="1"/>
          <p:nvPr/>
        </p:nvSpPr>
        <p:spPr>
          <a:xfrm>
            <a:off x="3987934" y="4126257"/>
            <a:ext cx="1389177" cy="24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1000">
                <a:solidFill>
                  <a:srgbClr val="FFFFFF"/>
                </a:solidFill>
                <a:latin typeface="+mn-lt"/>
                <a:ea typeface="+mn-ea"/>
                <a:cs typeface="+mn-cs"/>
                <a:sym typeface="Helvetica"/>
              </a:defRPr>
            </a:pPr>
            <a:r>
              <a:t>16</a:t>
            </a:r>
            <a:r>
              <a:t> </a:t>
            </a:r>
            <a:r>
              <a:t>x</a:t>
            </a:r>
            <a:r>
              <a:t> </a:t>
            </a:r>
            <a:r>
              <a:t>downsampling</a:t>
            </a:r>
          </a:p>
        </p:txBody>
      </p:sp>
      <p:sp>
        <p:nvSpPr>
          <p:cNvPr id="191" name="Example of the representation of one line:"/>
          <p:cNvSpPr txBox="1"/>
          <p:nvPr/>
        </p:nvSpPr>
        <p:spPr>
          <a:xfrm>
            <a:off x="302203" y="475586"/>
            <a:ext cx="5424916" cy="16357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90000"/>
              </a:lnSpc>
              <a:spcBef>
                <a:spcPts val="1000"/>
              </a:spcBef>
              <a:defRPr b="1" sz="2800">
                <a:solidFill>
                  <a:srgbClr val="FFFFFF"/>
                </a:solidFill>
              </a:defRPr>
            </a:lvl1pPr>
          </a:lstStyle>
          <a:p>
            <a:pPr/>
            <a:r>
              <a:t>Model:</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pic>
        <p:nvPicPr>
          <p:cNvPr id="194" name="屏幕快照 2019-06-29 下午11.55.29.png" descr="屏幕快照 2019-06-29 下午11.55.29.png"/>
          <p:cNvPicPr>
            <a:picLocks noChangeAspect="1"/>
          </p:cNvPicPr>
          <p:nvPr/>
        </p:nvPicPr>
        <p:blipFill>
          <a:blip r:embed="rId2">
            <a:extLst/>
          </a:blip>
          <a:stretch>
            <a:fillRect/>
          </a:stretch>
        </p:blipFill>
        <p:spPr>
          <a:xfrm>
            <a:off x="4717374" y="3266456"/>
            <a:ext cx="6789368" cy="767643"/>
          </a:xfrm>
          <a:prstGeom prst="rect">
            <a:avLst/>
          </a:prstGeom>
          <a:ln w="12700">
            <a:miter lim="400000"/>
          </a:ln>
        </p:spPr>
      </p:pic>
      <p:sp>
        <p:nvSpPr>
          <p:cNvPr id="195" name="Practical settings for line proposal rays on three boundaries:"/>
          <p:cNvSpPr txBox="1"/>
          <p:nvPr>
            <p:ph type="title" idx="4294967295"/>
          </p:nvPr>
        </p:nvSpPr>
        <p:spPr>
          <a:xfrm>
            <a:off x="474382" y="635263"/>
            <a:ext cx="11099803" cy="2159001"/>
          </a:xfrm>
          <a:prstGeom prst="rect">
            <a:avLst/>
          </a:prstGeom>
        </p:spPr>
        <p:txBody>
          <a:bodyPr lIns="50800" tIns="50800" rIns="50800" bIns="50800"/>
          <a:lstStyle>
            <a:lvl1pPr>
              <a:spcBef>
                <a:spcPts val="1000"/>
              </a:spcBef>
              <a:defRPr b="1" sz="2800">
                <a:solidFill>
                  <a:srgbClr val="FFFFFF"/>
                </a:solidFill>
                <a:latin typeface="+mj-lt"/>
                <a:ea typeface="+mj-ea"/>
                <a:cs typeface="+mj-cs"/>
                <a:sym typeface="等线"/>
              </a:defRPr>
            </a:lvl1pPr>
          </a:lstStyle>
          <a:p>
            <a:pPr/>
            <a:r>
              <a:t>Practical settings for line proposal rays on three boundaries:</a:t>
            </a:r>
          </a:p>
        </p:txBody>
      </p:sp>
      <p:sp>
        <p:nvSpPr>
          <p:cNvPr id="196" name="By adopting k-means clustering"/>
          <p:cNvSpPr txBox="1"/>
          <p:nvPr/>
        </p:nvSpPr>
        <p:spPr>
          <a:xfrm>
            <a:off x="6642499" y="4506291"/>
            <a:ext cx="2939115" cy="3327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sz="1600">
                <a:solidFill>
                  <a:srgbClr val="A7A7A7"/>
                </a:solidFill>
                <a:latin typeface="+mn-lt"/>
                <a:ea typeface="+mn-ea"/>
                <a:cs typeface="+mn-cs"/>
                <a:sym typeface="Helvetica"/>
              </a:defRPr>
            </a:lvl1pPr>
          </a:lstStyle>
          <a:p>
            <a:pPr/>
            <a:r>
              <a:t>By adopting k-means clustering</a:t>
            </a:r>
          </a:p>
        </p:txBody>
      </p:sp>
      <p:pic>
        <p:nvPicPr>
          <p:cNvPr id="197" name="图片 2" descr="图片 2"/>
          <p:cNvPicPr>
            <a:picLocks noChangeAspect="1"/>
          </p:cNvPicPr>
          <p:nvPr/>
        </p:nvPicPr>
        <p:blipFill>
          <a:blip r:embed="rId3">
            <a:extLst/>
          </a:blip>
          <a:stretch>
            <a:fillRect/>
          </a:stretch>
        </p:blipFill>
        <p:spPr>
          <a:xfrm>
            <a:off x="1228447" y="3036060"/>
            <a:ext cx="3138486" cy="205561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pic>
        <p:nvPicPr>
          <p:cNvPr id="200" name="图片 3" descr="图片 3"/>
          <p:cNvPicPr>
            <a:picLocks noChangeAspect="1"/>
          </p:cNvPicPr>
          <p:nvPr/>
        </p:nvPicPr>
        <p:blipFill>
          <a:blip r:embed="rId2">
            <a:extLst/>
          </a:blip>
          <a:stretch>
            <a:fillRect/>
          </a:stretch>
        </p:blipFill>
        <p:spPr>
          <a:xfrm>
            <a:off x="448398" y="1915885"/>
            <a:ext cx="3251201" cy="1828801"/>
          </a:xfrm>
          <a:prstGeom prst="rect">
            <a:avLst/>
          </a:prstGeom>
          <a:ln w="12700">
            <a:miter lim="400000"/>
          </a:ln>
        </p:spPr>
      </p:pic>
      <p:pic>
        <p:nvPicPr>
          <p:cNvPr id="201" name="图片 5" descr="图片 5"/>
          <p:cNvPicPr>
            <a:picLocks noChangeAspect="1"/>
          </p:cNvPicPr>
          <p:nvPr/>
        </p:nvPicPr>
        <p:blipFill>
          <a:blip r:embed="rId3">
            <a:extLst/>
          </a:blip>
          <a:stretch>
            <a:fillRect/>
          </a:stretch>
        </p:blipFill>
        <p:spPr>
          <a:xfrm>
            <a:off x="4314597" y="1903185"/>
            <a:ext cx="3251201" cy="1828801"/>
          </a:xfrm>
          <a:prstGeom prst="rect">
            <a:avLst/>
          </a:prstGeom>
          <a:ln w="12700">
            <a:miter lim="400000"/>
          </a:ln>
        </p:spPr>
      </p:pic>
      <p:pic>
        <p:nvPicPr>
          <p:cNvPr id="202" name="图片 7" descr="图片 7"/>
          <p:cNvPicPr>
            <a:picLocks noChangeAspect="1"/>
          </p:cNvPicPr>
          <p:nvPr/>
        </p:nvPicPr>
        <p:blipFill>
          <a:blip r:embed="rId4">
            <a:extLst/>
          </a:blip>
          <a:stretch>
            <a:fillRect/>
          </a:stretch>
        </p:blipFill>
        <p:spPr>
          <a:xfrm>
            <a:off x="8097426" y="2002971"/>
            <a:ext cx="3251201" cy="1828801"/>
          </a:xfrm>
          <a:prstGeom prst="rect">
            <a:avLst/>
          </a:prstGeom>
          <a:ln w="12700">
            <a:miter lim="400000"/>
          </a:ln>
        </p:spPr>
      </p:pic>
      <p:pic>
        <p:nvPicPr>
          <p:cNvPr id="203" name="图片 9" descr="图片 9"/>
          <p:cNvPicPr>
            <a:picLocks noChangeAspect="1"/>
          </p:cNvPicPr>
          <p:nvPr/>
        </p:nvPicPr>
        <p:blipFill>
          <a:blip r:embed="rId5">
            <a:extLst/>
          </a:blip>
          <a:stretch>
            <a:fillRect/>
          </a:stretch>
        </p:blipFill>
        <p:spPr>
          <a:xfrm>
            <a:off x="8092164" y="4256315"/>
            <a:ext cx="3251201" cy="1828801"/>
          </a:xfrm>
          <a:prstGeom prst="rect">
            <a:avLst/>
          </a:prstGeom>
          <a:ln w="12700">
            <a:miter lim="400000"/>
          </a:ln>
        </p:spPr>
      </p:pic>
      <p:sp>
        <p:nvSpPr>
          <p:cNvPr id="204" name="Example of the representation of one line:"/>
          <p:cNvSpPr txBox="1"/>
          <p:nvPr/>
        </p:nvSpPr>
        <p:spPr>
          <a:xfrm>
            <a:off x="448398" y="690657"/>
            <a:ext cx="5424916" cy="16357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nSpc>
                <a:spcPct val="90000"/>
              </a:lnSpc>
              <a:spcBef>
                <a:spcPts val="1000"/>
              </a:spcBef>
              <a:defRPr b="1" sz="2800">
                <a:solidFill>
                  <a:srgbClr val="FFFFFF"/>
                </a:solidFill>
              </a:defRPr>
            </a:lvl1pPr>
          </a:lstStyle>
          <a:p>
            <a:pPr/>
            <a:r>
              <a:t>Proposel:</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pic>
        <p:nvPicPr>
          <p:cNvPr id="207" name="屏幕快照 2019-06-29 下午11.58.22.png" descr="屏幕快照 2019-06-29 下午11.58.22.png"/>
          <p:cNvPicPr>
            <a:picLocks noChangeAspect="1"/>
          </p:cNvPicPr>
          <p:nvPr/>
        </p:nvPicPr>
        <p:blipFill>
          <a:blip r:embed="rId2">
            <a:extLst/>
          </a:blip>
          <a:stretch>
            <a:fillRect/>
          </a:stretch>
        </p:blipFill>
        <p:spPr>
          <a:xfrm>
            <a:off x="5603156" y="2775036"/>
            <a:ext cx="5808179" cy="2494703"/>
          </a:xfrm>
          <a:prstGeom prst="rect">
            <a:avLst/>
          </a:prstGeom>
          <a:ln w="12700">
            <a:miter lim="400000"/>
          </a:ln>
        </p:spPr>
      </p:pic>
      <p:sp>
        <p:nvSpPr>
          <p:cNvPr id="208" name="A traffic line is represented by a set of points which are the intersections of the horizontal slicing lines and itself."/>
          <p:cNvSpPr txBox="1"/>
          <p:nvPr/>
        </p:nvSpPr>
        <p:spPr>
          <a:xfrm>
            <a:off x="606008" y="2994467"/>
            <a:ext cx="4737784" cy="20304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lvl="1" indent="196595" defTabSz="502412">
              <a:defRPr b="1" sz="2000">
                <a:solidFill>
                  <a:srgbClr val="FFFFFF"/>
                </a:solidFill>
                <a:latin typeface="Helvetica Neue"/>
                <a:ea typeface="Helvetica Neue"/>
                <a:cs typeface="Helvetica Neue"/>
                <a:sym typeface="Helvetica Neue"/>
              </a:defRPr>
            </a:pPr>
          </a:p>
          <a:p>
            <a:pPr defTabSz="502412">
              <a:defRPr b="1" sz="2000">
                <a:solidFill>
                  <a:srgbClr val="FFFFFF"/>
                </a:solidFill>
                <a:latin typeface="Helvetica Neue"/>
                <a:ea typeface="Helvetica Neue"/>
                <a:cs typeface="Helvetica Neue"/>
                <a:sym typeface="Helvetica Neue"/>
              </a:defRPr>
            </a:pPr>
            <a:r>
              <a:t>A traffic line is represented by a set of points which are the intersections of the horizontal slicing lines and itself.</a:t>
            </a:r>
          </a:p>
        </p:txBody>
      </p:sp>
      <p:sp>
        <p:nvSpPr>
          <p:cNvPr id="209" name="Example of the representation of one line:"/>
          <p:cNvSpPr txBox="1"/>
          <p:nvPr>
            <p:ph type="title" idx="4294967295"/>
          </p:nvPr>
        </p:nvSpPr>
        <p:spPr>
          <a:xfrm>
            <a:off x="474382" y="635263"/>
            <a:ext cx="11099803" cy="2159001"/>
          </a:xfrm>
          <a:prstGeom prst="rect">
            <a:avLst/>
          </a:prstGeom>
        </p:spPr>
        <p:txBody>
          <a:bodyPr lIns="50800" tIns="50800" rIns="50800" bIns="50800"/>
          <a:lstStyle>
            <a:lvl1pPr>
              <a:spcBef>
                <a:spcPts val="1000"/>
              </a:spcBef>
              <a:defRPr b="1" sz="2800">
                <a:solidFill>
                  <a:srgbClr val="FFFFFF"/>
                </a:solidFill>
                <a:latin typeface="+mj-lt"/>
                <a:ea typeface="+mj-ea"/>
                <a:cs typeface="+mj-cs"/>
                <a:sym typeface="等线"/>
              </a:defRPr>
            </a:lvl1pPr>
          </a:lstStyle>
          <a:p>
            <a:pPr/>
            <a:r>
              <a:t>Example of the representation of one line: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屏幕快照 2019-06-30 上午12.06.32.png" descr="屏幕快照 2019-06-30 上午12.06.32.png"/>
          <p:cNvPicPr>
            <a:picLocks noChangeAspect="1"/>
          </p:cNvPicPr>
          <p:nvPr/>
        </p:nvPicPr>
        <p:blipFill>
          <a:blip r:embed="rId2">
            <a:extLst/>
          </a:blip>
          <a:srcRect l="0" t="9932" r="0" b="0"/>
          <a:stretch>
            <a:fillRect/>
          </a:stretch>
        </p:blipFill>
        <p:spPr>
          <a:xfrm>
            <a:off x="1042074" y="2914507"/>
            <a:ext cx="4267203" cy="1120978"/>
          </a:xfrm>
          <a:prstGeom prst="rect">
            <a:avLst/>
          </a:prstGeom>
          <a:ln w="12700">
            <a:miter lim="400000"/>
          </a:ln>
        </p:spPr>
      </p:pic>
      <p:grpSp>
        <p:nvGrpSpPr>
          <p:cNvPr id="235" name="成组"/>
          <p:cNvGrpSpPr/>
          <p:nvPr/>
        </p:nvGrpSpPr>
        <p:grpSpPr>
          <a:xfrm>
            <a:off x="6313022" y="2441382"/>
            <a:ext cx="5196709" cy="2937789"/>
            <a:chOff x="0" y="0"/>
            <a:chExt cx="5196708" cy="2937788"/>
          </a:xfrm>
        </p:grpSpPr>
        <p:sp>
          <p:nvSpPr>
            <p:cNvPr id="212" name="线条"/>
            <p:cNvSpPr/>
            <p:nvPr/>
          </p:nvSpPr>
          <p:spPr>
            <a:xfrm>
              <a:off x="15132" y="961867"/>
              <a:ext cx="1391428" cy="2"/>
            </a:xfrm>
            <a:prstGeom prst="line">
              <a:avLst/>
            </a:prstGeom>
            <a:noFill/>
            <a:ln w="38100" cap="rnd">
              <a:solidFill>
                <a:srgbClr val="FFFFFF"/>
              </a:solidFill>
              <a:custDash>
                <a:ds d="100000" sp="200000"/>
              </a:custDash>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13" name="线条"/>
            <p:cNvSpPr/>
            <p:nvPr/>
          </p:nvSpPr>
          <p:spPr>
            <a:xfrm>
              <a:off x="79757" y="1808456"/>
              <a:ext cx="1946586" cy="2"/>
            </a:xfrm>
            <a:prstGeom prst="line">
              <a:avLst/>
            </a:prstGeom>
            <a:noFill/>
            <a:ln w="25400" cap="flat">
              <a:solidFill>
                <a:srgbClr val="53585F"/>
              </a:solidFill>
              <a:prstDash val="solid"/>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14" name="线条"/>
            <p:cNvSpPr/>
            <p:nvPr/>
          </p:nvSpPr>
          <p:spPr>
            <a:xfrm>
              <a:off x="49747" y="942383"/>
              <a:ext cx="1946586" cy="2"/>
            </a:xfrm>
            <a:prstGeom prst="line">
              <a:avLst/>
            </a:prstGeom>
            <a:noFill/>
            <a:ln w="25400" cap="flat">
              <a:solidFill>
                <a:srgbClr val="53585F"/>
              </a:solidFill>
              <a:prstDash val="solid"/>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15" name="线条"/>
            <p:cNvSpPr/>
            <p:nvPr/>
          </p:nvSpPr>
          <p:spPr>
            <a:xfrm>
              <a:off x="79757" y="1534726"/>
              <a:ext cx="1946586" cy="2"/>
            </a:xfrm>
            <a:prstGeom prst="line">
              <a:avLst/>
            </a:prstGeom>
            <a:noFill/>
            <a:ln w="25400" cap="flat">
              <a:solidFill>
                <a:srgbClr val="53585F"/>
              </a:solidFill>
              <a:prstDash val="solid"/>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16" name="线条"/>
            <p:cNvSpPr/>
            <p:nvPr/>
          </p:nvSpPr>
          <p:spPr>
            <a:xfrm flipH="1" flipV="1">
              <a:off x="754438" y="928639"/>
              <a:ext cx="138422" cy="1154528"/>
            </a:xfrm>
            <a:prstGeom prst="line">
              <a:avLst/>
            </a:prstGeom>
            <a:noFill/>
            <a:ln w="25400" cap="flat">
              <a:solidFill>
                <a:srgbClr val="2E43FF"/>
              </a:solidFill>
              <a:prstDash val="solid"/>
              <a:miter lim="400000"/>
              <a:tailEnd type="triangle" w="med" len="med"/>
            </a:ln>
            <a:effectLst/>
          </p:spPr>
          <p:txBody>
            <a:bodyPr wrap="square" lIns="45718" tIns="45718" rIns="45718" bIns="45718" numCol="1" anchor="t">
              <a:noAutofit/>
            </a:bodyPr>
            <a:lstStyle/>
            <a:p>
              <a:pPr>
                <a:defRPr>
                  <a:latin typeface="+mn-lt"/>
                  <a:ea typeface="+mn-ea"/>
                  <a:cs typeface="+mn-cs"/>
                  <a:sym typeface="Helvetica"/>
                </a:defRPr>
              </a:pPr>
            </a:p>
          </p:txBody>
        </p:sp>
        <p:sp>
          <p:nvSpPr>
            <p:cNvPr id="217" name="线条"/>
            <p:cNvSpPr/>
            <p:nvPr/>
          </p:nvSpPr>
          <p:spPr>
            <a:xfrm flipH="1" flipV="1">
              <a:off x="1105072" y="-1"/>
              <a:ext cx="730629" cy="2937789"/>
            </a:xfrm>
            <a:prstGeom prst="line">
              <a:avLst/>
            </a:prstGeom>
            <a:noFill/>
            <a:ln w="25400" cap="flat">
              <a:solidFill>
                <a:srgbClr val="FF5C71"/>
              </a:solidFill>
              <a:prstDash val="solid"/>
              <a:miter lim="400000"/>
              <a:tailEnd type="triangle" w="med" len="med"/>
            </a:ln>
            <a:effectLst/>
          </p:spPr>
          <p:txBody>
            <a:bodyPr wrap="square" lIns="45718" tIns="45718" rIns="45718" bIns="45718" numCol="1" anchor="t">
              <a:noAutofit/>
            </a:bodyPr>
            <a:lstStyle/>
            <a:p>
              <a:pPr>
                <a:defRPr>
                  <a:latin typeface="+mn-lt"/>
                  <a:ea typeface="+mn-ea"/>
                  <a:cs typeface="+mn-cs"/>
                  <a:sym typeface="Helvetica"/>
                </a:defRPr>
              </a:pPr>
            </a:p>
          </p:txBody>
        </p:sp>
        <p:sp>
          <p:nvSpPr>
            <p:cNvPr id="218" name="线条"/>
            <p:cNvSpPr/>
            <p:nvPr/>
          </p:nvSpPr>
          <p:spPr>
            <a:xfrm>
              <a:off x="3109638" y="1471226"/>
              <a:ext cx="1702759" cy="2"/>
            </a:xfrm>
            <a:prstGeom prst="line">
              <a:avLst/>
            </a:prstGeom>
            <a:noFill/>
            <a:ln w="25400" cap="flat">
              <a:solidFill>
                <a:srgbClr val="53585F"/>
              </a:solidFill>
              <a:prstDash val="solid"/>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19" name="线条"/>
            <p:cNvSpPr/>
            <p:nvPr/>
          </p:nvSpPr>
          <p:spPr>
            <a:xfrm>
              <a:off x="3109638" y="2117204"/>
              <a:ext cx="1702759" cy="2"/>
            </a:xfrm>
            <a:prstGeom prst="line">
              <a:avLst/>
            </a:prstGeom>
            <a:noFill/>
            <a:ln w="25400" cap="flat">
              <a:solidFill>
                <a:srgbClr val="53585F"/>
              </a:solidFill>
              <a:prstDash val="solid"/>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20" name="线条"/>
            <p:cNvSpPr/>
            <p:nvPr/>
          </p:nvSpPr>
          <p:spPr>
            <a:xfrm flipH="1" flipV="1">
              <a:off x="3593819" y="2138682"/>
              <a:ext cx="273859" cy="746980"/>
            </a:xfrm>
            <a:prstGeom prst="line">
              <a:avLst/>
            </a:prstGeom>
            <a:noFill/>
            <a:ln w="25400" cap="flat">
              <a:solidFill>
                <a:srgbClr val="2E43FF"/>
              </a:solidFill>
              <a:prstDash val="solid"/>
              <a:miter lim="400000"/>
              <a:tailEnd type="triangle" w="med" len="med"/>
            </a:ln>
            <a:effectLst/>
          </p:spPr>
          <p:txBody>
            <a:bodyPr wrap="square" lIns="45718" tIns="45718" rIns="45718" bIns="45718" numCol="1" anchor="t">
              <a:noAutofit/>
            </a:bodyPr>
            <a:lstStyle/>
            <a:p>
              <a:pPr>
                <a:defRPr>
                  <a:latin typeface="+mn-lt"/>
                  <a:ea typeface="+mn-ea"/>
                  <a:cs typeface="+mn-cs"/>
                  <a:sym typeface="Helvetica"/>
                </a:defRPr>
              </a:pPr>
            </a:p>
          </p:txBody>
        </p:sp>
        <p:sp>
          <p:nvSpPr>
            <p:cNvPr id="221" name="线条"/>
            <p:cNvSpPr/>
            <p:nvPr/>
          </p:nvSpPr>
          <p:spPr>
            <a:xfrm flipH="1" flipV="1">
              <a:off x="3927265" y="43284"/>
              <a:ext cx="767961" cy="1412558"/>
            </a:xfrm>
            <a:prstGeom prst="line">
              <a:avLst/>
            </a:prstGeom>
            <a:noFill/>
            <a:ln w="25400" cap="flat">
              <a:solidFill>
                <a:srgbClr val="FF5674"/>
              </a:solidFill>
              <a:prstDash val="solid"/>
              <a:miter lim="400000"/>
              <a:tailEnd type="triangle" w="med" len="med"/>
            </a:ln>
            <a:effectLst/>
          </p:spPr>
          <p:txBody>
            <a:bodyPr wrap="square" lIns="45718" tIns="45718" rIns="45718" bIns="45718" numCol="1" anchor="t">
              <a:noAutofit/>
            </a:bodyPr>
            <a:lstStyle/>
            <a:p>
              <a:pPr>
                <a:defRPr>
                  <a:latin typeface="+mn-lt"/>
                  <a:ea typeface="+mn-ea"/>
                  <a:cs typeface="+mn-cs"/>
                  <a:sym typeface="Helvetica"/>
                </a:defRPr>
              </a:pPr>
            </a:p>
          </p:txBody>
        </p:sp>
        <p:sp>
          <p:nvSpPr>
            <p:cNvPr id="222" name="线条"/>
            <p:cNvSpPr/>
            <p:nvPr/>
          </p:nvSpPr>
          <p:spPr>
            <a:xfrm>
              <a:off x="25165" y="1534726"/>
              <a:ext cx="1391428" cy="2"/>
            </a:xfrm>
            <a:prstGeom prst="line">
              <a:avLst/>
            </a:prstGeom>
            <a:noFill/>
            <a:ln w="38100" cap="rnd">
              <a:solidFill>
                <a:srgbClr val="FFFFFF"/>
              </a:solidFill>
              <a:custDash>
                <a:ds d="100000" sp="200000"/>
              </a:custDash>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23" name="线条"/>
            <p:cNvSpPr/>
            <p:nvPr/>
          </p:nvSpPr>
          <p:spPr>
            <a:xfrm>
              <a:off x="79757" y="2117204"/>
              <a:ext cx="1946586" cy="2"/>
            </a:xfrm>
            <a:prstGeom prst="line">
              <a:avLst/>
            </a:prstGeom>
            <a:noFill/>
            <a:ln w="25400" cap="flat">
              <a:solidFill>
                <a:srgbClr val="53585F"/>
              </a:solidFill>
              <a:prstDash val="solid"/>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24" name="ec"/>
            <p:cNvSpPr txBox="1"/>
            <p:nvPr/>
          </p:nvSpPr>
          <p:spPr>
            <a:xfrm>
              <a:off x="1892760" y="583989"/>
              <a:ext cx="475729" cy="3123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584200">
                <a:defRPr b="1" sz="1400">
                  <a:solidFill>
                    <a:srgbClr val="FFFFFF"/>
                  </a:solidFill>
                  <a:latin typeface="Helvetica Neue"/>
                  <a:ea typeface="Helvetica Neue"/>
                  <a:cs typeface="Helvetica Neue"/>
                  <a:sym typeface="Helvetica Neue"/>
                </a:defRPr>
              </a:pPr>
              <a:r>
                <a:t>e</a:t>
              </a:r>
              <a:r>
                <a:rPr baseline="31999"/>
                <a:t>c</a:t>
              </a:r>
            </a:p>
          </p:txBody>
        </p:sp>
        <p:sp>
          <p:nvSpPr>
            <p:cNvPr id="225" name="线条"/>
            <p:cNvSpPr/>
            <p:nvPr/>
          </p:nvSpPr>
          <p:spPr>
            <a:xfrm>
              <a:off x="63223" y="1806915"/>
              <a:ext cx="1391428" cy="2"/>
            </a:xfrm>
            <a:prstGeom prst="line">
              <a:avLst/>
            </a:prstGeom>
            <a:noFill/>
            <a:ln w="38100" cap="rnd">
              <a:solidFill>
                <a:srgbClr val="FFFFFF"/>
              </a:solidFill>
              <a:custDash>
                <a:ds d="100000" sp="200000"/>
              </a:custDash>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26" name="线条"/>
            <p:cNvSpPr/>
            <p:nvPr/>
          </p:nvSpPr>
          <p:spPr>
            <a:xfrm>
              <a:off x="120524" y="1248297"/>
              <a:ext cx="1946586" cy="2"/>
            </a:xfrm>
            <a:prstGeom prst="line">
              <a:avLst/>
            </a:prstGeom>
            <a:noFill/>
            <a:ln w="25400" cap="flat">
              <a:solidFill>
                <a:srgbClr val="53585F"/>
              </a:solidFill>
              <a:prstDash val="solid"/>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27" name="线条"/>
            <p:cNvSpPr/>
            <p:nvPr/>
          </p:nvSpPr>
          <p:spPr>
            <a:xfrm>
              <a:off x="15132" y="1248297"/>
              <a:ext cx="1391428" cy="2"/>
            </a:xfrm>
            <a:prstGeom prst="line">
              <a:avLst/>
            </a:prstGeom>
            <a:noFill/>
            <a:ln w="38100" cap="rnd">
              <a:solidFill>
                <a:srgbClr val="FFFFFF"/>
              </a:solidFill>
              <a:custDash>
                <a:ds d="100000" sp="200000"/>
              </a:custDash>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28" name="线条"/>
            <p:cNvSpPr/>
            <p:nvPr/>
          </p:nvSpPr>
          <p:spPr>
            <a:xfrm>
              <a:off x="25400" y="1242626"/>
              <a:ext cx="788790" cy="2"/>
            </a:xfrm>
            <a:prstGeom prst="line">
              <a:avLst/>
            </a:prstGeom>
            <a:noFill/>
            <a:ln w="38100" cap="rnd">
              <a:solidFill>
                <a:srgbClr val="34F4FF"/>
              </a:solidFill>
              <a:custDash>
                <a:ds d="100000" sp="200000"/>
              </a:custDash>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29" name="线条"/>
            <p:cNvSpPr/>
            <p:nvPr/>
          </p:nvSpPr>
          <p:spPr>
            <a:xfrm>
              <a:off x="23376" y="1522026"/>
              <a:ext cx="800622" cy="2"/>
            </a:xfrm>
            <a:prstGeom prst="line">
              <a:avLst/>
            </a:prstGeom>
            <a:noFill/>
            <a:ln w="38100" cap="rnd">
              <a:solidFill>
                <a:srgbClr val="29E0FF"/>
              </a:solidFill>
              <a:custDash>
                <a:ds d="100000" sp="200000"/>
              </a:custDash>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30" name="线条"/>
            <p:cNvSpPr/>
            <p:nvPr/>
          </p:nvSpPr>
          <p:spPr>
            <a:xfrm>
              <a:off x="63265" y="1801426"/>
              <a:ext cx="781542" cy="2"/>
            </a:xfrm>
            <a:prstGeom prst="line">
              <a:avLst/>
            </a:prstGeom>
            <a:noFill/>
            <a:ln w="38100" cap="rnd">
              <a:solidFill>
                <a:srgbClr val="1EFFF6"/>
              </a:solidFill>
              <a:custDash>
                <a:ds d="100000" sp="200000"/>
              </a:custDash>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31" name="ec"/>
            <p:cNvSpPr txBox="1"/>
            <p:nvPr/>
          </p:nvSpPr>
          <p:spPr>
            <a:xfrm>
              <a:off x="4720980" y="1961033"/>
              <a:ext cx="475729" cy="31234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defTabSz="584200">
                <a:defRPr b="1" sz="1400">
                  <a:solidFill>
                    <a:srgbClr val="FFFFFF"/>
                  </a:solidFill>
                  <a:latin typeface="Helvetica Neue"/>
                  <a:ea typeface="Helvetica Neue"/>
                  <a:cs typeface="Helvetica Neue"/>
                  <a:sym typeface="Helvetica Neue"/>
                </a:defRPr>
              </a:pPr>
              <a:r>
                <a:t>e</a:t>
              </a:r>
              <a:r>
                <a:rPr baseline="31999"/>
                <a:t>c</a:t>
              </a:r>
            </a:p>
          </p:txBody>
        </p:sp>
        <p:sp>
          <p:nvSpPr>
            <p:cNvPr id="232" name="线条"/>
            <p:cNvSpPr/>
            <p:nvPr/>
          </p:nvSpPr>
          <p:spPr>
            <a:xfrm>
              <a:off x="0" y="950526"/>
              <a:ext cx="788790" cy="2"/>
            </a:xfrm>
            <a:prstGeom prst="line">
              <a:avLst/>
            </a:prstGeom>
            <a:noFill/>
            <a:ln w="38100" cap="rnd">
              <a:solidFill>
                <a:srgbClr val="34F4FF"/>
              </a:solidFill>
              <a:custDash>
                <a:ds d="100000" sp="200000"/>
              </a:custDash>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33" name="线条"/>
            <p:cNvSpPr/>
            <p:nvPr/>
          </p:nvSpPr>
          <p:spPr>
            <a:xfrm>
              <a:off x="34579" y="2106226"/>
              <a:ext cx="1536673" cy="2"/>
            </a:xfrm>
            <a:prstGeom prst="line">
              <a:avLst/>
            </a:prstGeom>
            <a:noFill/>
            <a:ln w="38100" cap="rnd">
              <a:solidFill>
                <a:srgbClr val="FFFFFF"/>
              </a:solidFill>
              <a:custDash>
                <a:ds d="100000" sp="200000"/>
              </a:custDash>
              <a:miter lim="400000"/>
            </a:ln>
            <a:effectLst/>
          </p:spPr>
          <p:txBody>
            <a:bodyPr wrap="square" lIns="45718" tIns="45718" rIns="45718" bIns="45718" numCol="1" anchor="t">
              <a:noAutofit/>
            </a:bodyPr>
            <a:lstStyle/>
            <a:p>
              <a:pPr>
                <a:defRPr>
                  <a:latin typeface="+mn-lt"/>
                  <a:ea typeface="+mn-ea"/>
                  <a:cs typeface="+mn-cs"/>
                  <a:sym typeface="Helvetica"/>
                </a:defRPr>
              </a:pPr>
            </a:p>
          </p:txBody>
        </p:sp>
        <p:sp>
          <p:nvSpPr>
            <p:cNvPr id="234" name="线条"/>
            <p:cNvSpPr/>
            <p:nvPr/>
          </p:nvSpPr>
          <p:spPr>
            <a:xfrm>
              <a:off x="42107" y="2109616"/>
              <a:ext cx="781542" cy="2"/>
            </a:xfrm>
            <a:prstGeom prst="line">
              <a:avLst/>
            </a:prstGeom>
            <a:noFill/>
            <a:ln w="38100" cap="rnd">
              <a:solidFill>
                <a:srgbClr val="1EFFF6"/>
              </a:solidFill>
              <a:custDash>
                <a:ds d="100000" sp="200000"/>
              </a:custDash>
              <a:miter lim="400000"/>
            </a:ln>
            <a:effectLst/>
          </p:spPr>
          <p:txBody>
            <a:bodyPr wrap="square" lIns="45718" tIns="45718" rIns="45718" bIns="45718" numCol="1" anchor="t">
              <a:noAutofit/>
            </a:bodyPr>
            <a:lstStyle/>
            <a:p>
              <a:pPr>
                <a:defRPr>
                  <a:latin typeface="+mn-lt"/>
                  <a:ea typeface="+mn-ea"/>
                  <a:cs typeface="+mn-cs"/>
                  <a:sym typeface="Helvetica"/>
                </a:defRPr>
              </a:pPr>
            </a:p>
          </p:txBody>
        </p:sp>
      </p:grpSp>
      <p:sp>
        <p:nvSpPr>
          <p:cNvPr id="236" name="Line-Line Metric Applied to:…"/>
          <p:cNvSpPr txBox="1"/>
          <p:nvPr/>
        </p:nvSpPr>
        <p:spPr>
          <a:xfrm>
            <a:off x="1020207" y="4359230"/>
            <a:ext cx="3879653" cy="13470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391413">
              <a:defRPr b="1" sz="1600">
                <a:solidFill>
                  <a:srgbClr val="FFFFFF"/>
                </a:solidFill>
                <a:latin typeface="Helvetica Neue"/>
                <a:ea typeface="Helvetica Neue"/>
                <a:cs typeface="Helvetica Neue"/>
                <a:sym typeface="Helvetica Neue"/>
              </a:defRPr>
            </a:pPr>
            <a:r>
              <a:t>Line-Line Metric Applied to:</a:t>
            </a:r>
          </a:p>
          <a:p>
            <a:pPr lvl="1" indent="153162" defTabSz="391413">
              <a:defRPr b="1" sz="1600">
                <a:solidFill>
                  <a:srgbClr val="FFFFFF"/>
                </a:solidFill>
                <a:latin typeface="Helvetica Neue"/>
                <a:ea typeface="Helvetica Neue"/>
                <a:cs typeface="Helvetica Neue"/>
                <a:sym typeface="Helvetica Neue"/>
              </a:defRPr>
            </a:pPr>
            <a:r>
              <a:t>Assign P/N label to a line proposal</a:t>
            </a:r>
          </a:p>
          <a:p>
            <a:pPr lvl="1" indent="153162" defTabSz="391413">
              <a:defRPr b="1" sz="1600">
                <a:solidFill>
                  <a:srgbClr val="FFFFFF"/>
                </a:solidFill>
                <a:latin typeface="Helvetica Neue"/>
                <a:ea typeface="Helvetica Neue"/>
                <a:cs typeface="Helvetica Neue"/>
                <a:sym typeface="Helvetica Neue"/>
              </a:defRPr>
            </a:pPr>
            <a:r>
              <a:t>K-means</a:t>
            </a:r>
          </a:p>
          <a:p>
            <a:pPr lvl="1" indent="153162" defTabSz="391413">
              <a:defRPr b="1" sz="1600">
                <a:solidFill>
                  <a:srgbClr val="FFFFFF"/>
                </a:solidFill>
                <a:latin typeface="Helvetica Neue"/>
                <a:ea typeface="Helvetica Neue"/>
                <a:cs typeface="Helvetica Neue"/>
                <a:sym typeface="Helvetica Neue"/>
              </a:defRPr>
            </a:pPr>
            <a:r>
              <a:t>NMS</a:t>
            </a:r>
          </a:p>
          <a:p>
            <a:pPr lvl="1" indent="153162" defTabSz="391413">
              <a:defRPr b="1" sz="1600">
                <a:solidFill>
                  <a:srgbClr val="FFFFFF"/>
                </a:solidFill>
                <a:latin typeface="Helvetica Neue"/>
                <a:ea typeface="Helvetica Neue"/>
                <a:cs typeface="Helvetica Neue"/>
                <a:sym typeface="Helvetica Neue"/>
              </a:defRPr>
            </a:pPr>
            <a:r>
              <a:t>…</a:t>
            </a:r>
          </a:p>
        </p:txBody>
      </p:sp>
      <p:sp>
        <p:nvSpPr>
          <p:cNvPr id="237"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sp>
        <p:nvSpPr>
          <p:cNvPr id="238" name="Region-Region Metric to Line-Line Metric:"/>
          <p:cNvSpPr txBox="1"/>
          <p:nvPr>
            <p:ph type="title" idx="4294967295"/>
          </p:nvPr>
        </p:nvSpPr>
        <p:spPr>
          <a:xfrm>
            <a:off x="474382" y="635263"/>
            <a:ext cx="11099803" cy="2159001"/>
          </a:xfrm>
          <a:prstGeom prst="rect">
            <a:avLst/>
          </a:prstGeom>
        </p:spPr>
        <p:txBody>
          <a:bodyPr lIns="50800" tIns="50800" rIns="50800" bIns="50800"/>
          <a:lstStyle>
            <a:lvl1pPr>
              <a:spcBef>
                <a:spcPts val="1000"/>
              </a:spcBef>
              <a:defRPr b="1" sz="2800">
                <a:solidFill>
                  <a:srgbClr val="FFFFFF"/>
                </a:solidFill>
                <a:latin typeface="+mj-lt"/>
                <a:ea typeface="+mj-ea"/>
                <a:cs typeface="+mj-cs"/>
                <a:sym typeface="等线"/>
              </a:defRPr>
            </a:lvl1pPr>
          </a:lstStyle>
          <a:p>
            <a:pPr/>
            <a:r>
              <a:t>Region-Region Metric to Line-Line Metric:</a:t>
            </a:r>
          </a:p>
        </p:txBody>
      </p:sp>
      <p:sp>
        <p:nvSpPr>
          <p:cNvPr id="239" name="sc"/>
          <p:cNvSpPr txBox="1"/>
          <p:nvPr/>
        </p:nvSpPr>
        <p:spPr>
          <a:xfrm>
            <a:off x="7812409" y="4218800"/>
            <a:ext cx="475729" cy="3123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defRPr b="1" sz="1400">
                <a:solidFill>
                  <a:srgbClr val="FFFFFF"/>
                </a:solidFill>
                <a:latin typeface="Helvetica Neue"/>
                <a:ea typeface="Helvetica Neue"/>
                <a:cs typeface="Helvetica Neue"/>
                <a:sym typeface="Helvetica Neue"/>
              </a:defRPr>
            </a:pPr>
            <a:r>
              <a:t>s</a:t>
            </a:r>
            <a:r>
              <a:rPr baseline="31999"/>
              <a:t>c</a:t>
            </a:r>
          </a:p>
        </p:txBody>
      </p:sp>
      <p:sp>
        <p:nvSpPr>
          <p:cNvPr id="240" name="sc"/>
          <p:cNvSpPr txBox="1"/>
          <p:nvPr/>
        </p:nvSpPr>
        <p:spPr>
          <a:xfrm>
            <a:off x="10602831" y="3643856"/>
            <a:ext cx="475729" cy="31234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584200">
              <a:defRPr b="1" sz="1400">
                <a:solidFill>
                  <a:srgbClr val="FFFFFF"/>
                </a:solidFill>
                <a:latin typeface="Helvetica Neue"/>
                <a:ea typeface="Helvetica Neue"/>
                <a:cs typeface="Helvetica Neue"/>
                <a:sym typeface="Helvetica Neue"/>
              </a:defRPr>
            </a:pPr>
            <a:r>
              <a:t>s</a:t>
            </a:r>
            <a:r>
              <a:rPr baseline="31999"/>
              <a:t>c</a:t>
            </a:r>
          </a:p>
        </p:txBody>
      </p:sp>
      <p:pic>
        <p:nvPicPr>
          <p:cNvPr id="241" name="屏幕快照 2019-06-30 上午11.40.29.png" descr="屏幕快照 2019-06-30 上午11.40.29.png"/>
          <p:cNvPicPr>
            <a:picLocks noChangeAspect="1"/>
          </p:cNvPicPr>
          <p:nvPr/>
        </p:nvPicPr>
        <p:blipFill>
          <a:blip r:embed="rId3">
            <a:extLst/>
          </a:blip>
          <a:stretch>
            <a:fillRect/>
          </a:stretch>
        </p:blipFill>
        <p:spPr>
          <a:xfrm>
            <a:off x="1043031" y="2441382"/>
            <a:ext cx="4787903" cy="27940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文本框 13"/>
          <p:cNvSpPr txBox="1"/>
          <p:nvPr/>
        </p:nvSpPr>
        <p:spPr>
          <a:xfrm>
            <a:off x="348252" y="343196"/>
            <a:ext cx="8790577" cy="459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400">
                <a:solidFill>
                  <a:srgbClr val="FFC030"/>
                </a:solidFill>
                <a:latin typeface="Source Han Sans SC"/>
                <a:ea typeface="Source Han Sans SC"/>
                <a:cs typeface="Source Han Sans SC"/>
                <a:sym typeface="Source Han Sans SC"/>
              </a:defRPr>
            </a:lvl1pPr>
          </a:lstStyle>
          <a:p>
            <a:pPr/>
            <a:r>
              <a:t>Line-CNN</a:t>
            </a:r>
          </a:p>
        </p:txBody>
      </p:sp>
      <p:pic>
        <p:nvPicPr>
          <p:cNvPr id="244" name="图片 3" descr="图片 3"/>
          <p:cNvPicPr>
            <a:picLocks noChangeAspect="1"/>
          </p:cNvPicPr>
          <p:nvPr/>
        </p:nvPicPr>
        <p:blipFill>
          <a:blip r:embed="rId2">
            <a:extLst/>
          </a:blip>
          <a:stretch>
            <a:fillRect/>
          </a:stretch>
        </p:blipFill>
        <p:spPr>
          <a:xfrm>
            <a:off x="767942" y="2514600"/>
            <a:ext cx="3251201" cy="1828800"/>
          </a:xfrm>
          <a:prstGeom prst="rect">
            <a:avLst/>
          </a:prstGeom>
          <a:ln w="12700">
            <a:miter lim="400000"/>
          </a:ln>
        </p:spPr>
      </p:pic>
      <p:pic>
        <p:nvPicPr>
          <p:cNvPr id="245" name="图片 5" descr="图片 5"/>
          <p:cNvPicPr>
            <a:picLocks noChangeAspect="1"/>
          </p:cNvPicPr>
          <p:nvPr/>
        </p:nvPicPr>
        <p:blipFill>
          <a:blip r:embed="rId3">
            <a:extLst/>
          </a:blip>
          <a:stretch>
            <a:fillRect/>
          </a:stretch>
        </p:blipFill>
        <p:spPr>
          <a:xfrm>
            <a:off x="7998684" y="2514600"/>
            <a:ext cx="3251201" cy="1828800"/>
          </a:xfrm>
          <a:prstGeom prst="rect">
            <a:avLst/>
          </a:prstGeom>
          <a:ln w="12700">
            <a:miter lim="400000"/>
          </a:ln>
        </p:spPr>
      </p:pic>
      <p:pic>
        <p:nvPicPr>
          <p:cNvPr id="246" name="图片 7" descr="图片 7"/>
          <p:cNvPicPr>
            <a:picLocks noChangeAspect="1"/>
          </p:cNvPicPr>
          <p:nvPr/>
        </p:nvPicPr>
        <p:blipFill>
          <a:blip r:embed="rId4">
            <a:extLst/>
          </a:blip>
          <a:stretch>
            <a:fillRect/>
          </a:stretch>
        </p:blipFill>
        <p:spPr>
          <a:xfrm>
            <a:off x="4383313" y="2514600"/>
            <a:ext cx="3251201" cy="1828800"/>
          </a:xfrm>
          <a:prstGeom prst="rect">
            <a:avLst/>
          </a:prstGeom>
          <a:ln w="12700">
            <a:miter lim="400000"/>
          </a:ln>
        </p:spPr>
      </p:pic>
      <p:sp>
        <p:nvSpPr>
          <p:cNvPr id="247" name="文本框 8"/>
          <p:cNvSpPr txBox="1"/>
          <p:nvPr/>
        </p:nvSpPr>
        <p:spPr>
          <a:xfrm>
            <a:off x="5519056" y="4629158"/>
            <a:ext cx="1691214" cy="24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rgbClr val="FFFFFF"/>
                </a:solidFill>
                <a:latin typeface="+mn-lt"/>
                <a:ea typeface="+mn-ea"/>
                <a:cs typeface="+mn-cs"/>
                <a:sym typeface="Helvetica"/>
              </a:defRPr>
            </a:lvl1pPr>
          </a:lstStyle>
          <a:p>
            <a:pPr/>
            <a:r>
              <a:t>threshold_pos &lt; 30 </a:t>
            </a:r>
          </a:p>
        </p:txBody>
      </p:sp>
      <p:sp>
        <p:nvSpPr>
          <p:cNvPr id="248" name="文本框 9"/>
          <p:cNvSpPr txBox="1"/>
          <p:nvPr/>
        </p:nvSpPr>
        <p:spPr>
          <a:xfrm>
            <a:off x="8999271" y="4629158"/>
            <a:ext cx="1691214" cy="24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rgbClr val="FFFFFF"/>
                </a:solidFill>
                <a:latin typeface="+mn-lt"/>
                <a:ea typeface="+mn-ea"/>
                <a:cs typeface="+mn-cs"/>
                <a:sym typeface="Helvetica"/>
              </a:defRPr>
            </a:lvl1pPr>
          </a:lstStyle>
          <a:p>
            <a:pPr/>
            <a:r>
              <a:t>threshold_pos &lt; 10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等线"/>
        <a:ea typeface="等线"/>
        <a:cs typeface="等线"/>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等线"/>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